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7"/>
  </p:notesMasterIdLst>
  <p:handoutMasterIdLst>
    <p:handoutMasterId r:id="rId18"/>
  </p:handout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0691813" cy="7562850"/>
  <p:notesSz cx="9869488" cy="6735763"/>
  <p:defaultTextStyle>
    <a:defPPr>
      <a:defRPr lang="ko-KR"/>
    </a:defPPr>
    <a:lvl1pPr marL="0" indent="0" algn="l" defTabSz="914400">
      <a:buNone/>
      <a:defRPr lang="ko-KR" sz="1800" baseline="0" smtClean="0">
        <a:solidFill>
          <a:srgbClr val="000000"/>
        </a:solidFill>
        <a:latin typeface="SimSun"/>
        <a:ea typeface="SimSun"/>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extLst>
    <p:ext uri="{EFAFB233-063F-42B5-8137-9DF3F51BA10A}">
      <p15:sldGuideLst xmlns:p15="http://schemas.microsoft.com/office/powerpoint/2012/main">
        <p15:guide id="1" orient="horz" pos="1528" userDrawn="1">
          <p15:clr>
            <a:srgbClr val="A4A3A4"/>
          </p15:clr>
        </p15:guide>
        <p15:guide id="2" pos="4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varScale="1">
        <p:scale>
          <a:sx n="100" d="100"/>
          <a:sy n="100" d="100"/>
        </p:scale>
        <p:origin x="1428" y="84"/>
      </p:cViewPr>
      <p:guideLst>
        <p:guide orient="horz" pos="1528"/>
        <p:guide pos="4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2" d="100"/>
          <a:sy n="82"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400"/>
            </a:pPr>
            <a:r>
              <a:rPr lang="en-US" altLang="ja-JP" sz="1400" dirty="0"/>
              <a:t>【</a:t>
            </a:r>
            <a:r>
              <a:rPr lang="ja-JP" altLang="en-US" sz="1400" dirty="0"/>
              <a:t>１</a:t>
            </a:r>
            <a:r>
              <a:rPr lang="en-US" altLang="ja-JP" sz="1400" dirty="0"/>
              <a:t>】</a:t>
            </a:r>
            <a:r>
              <a:rPr lang="ja-JP" altLang="en-US" sz="1400" dirty="0"/>
              <a:t>（１）</a:t>
            </a:r>
          </a:p>
        </c:rich>
      </c:tx>
      <c:layout>
        <c:manualLayout>
          <c:xMode val="edge"/>
          <c:yMode val="edge"/>
          <c:x val="0.611349398986615"/>
          <c:y val="0.29146294481430202"/>
        </c:manualLayout>
      </c:layout>
      <c:overlay val="0"/>
    </c:title>
    <c:autoTitleDeleted val="0"/>
    <c:plotArea>
      <c:layout>
        <c:manualLayout>
          <c:layoutTarget val="inner"/>
          <c:xMode val="edge"/>
          <c:yMode val="edge"/>
          <c:x val="0.242209102439464"/>
          <c:y val="0.24586529688080799"/>
          <c:w val="0.355007583851014"/>
          <c:h val="0.565172073490814"/>
        </c:manualLayout>
      </c:layout>
      <c:pieChart>
        <c:varyColors val="1"/>
        <c:ser>
          <c:idx val="0"/>
          <c:order val="0"/>
          <c:tx>
            <c:strRef>
              <c:f>'アンケート集計結果 (報告書用)'!$E$19</c:f>
              <c:strCache>
                <c:ptCount val="1"/>
                <c:pt idx="0">
                  <c:v>回答数</c:v>
                </c:pt>
              </c:strCache>
            </c:strRef>
          </c:tx>
          <c:dPt>
            <c:idx val="0"/>
            <c:bubble3D val="0"/>
          </c:dPt>
          <c:dPt>
            <c:idx val="1"/>
            <c:bubble3D val="0"/>
          </c:dPt>
          <c:dPt>
            <c:idx val="2"/>
            <c:bubble3D val="0"/>
          </c:dPt>
          <c:dPt>
            <c:idx val="3"/>
            <c:bubble3D val="0"/>
          </c:dPt>
          <c:dPt>
            <c:idx val="4"/>
            <c:bubble3D val="0"/>
          </c:dPt>
          <c:dLbls>
            <c:dLbl>
              <c:idx val="0"/>
              <c:layout>
                <c:manualLayout>
                  <c:x val="3.5651722413655697E-2"/>
                  <c:y val="-6.2486171046801098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317310679218267"/>
                      <c:h val="0.15877942529911032"/>
                    </c:manualLayout>
                  </c15:layout>
                </c:ext>
              </c:extLst>
            </c:dLbl>
            <c:dLbl>
              <c:idx val="1"/>
              <c:layout>
                <c:manualLayout>
                  <c:x val="-5.0917194527356498E-2"/>
                  <c:y val="2.97951864927774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2"/>
              <c:layout>
                <c:manualLayout>
                  <c:x val="-4.30926919090142E-2"/>
                  <c:y val="-1.48085566557403E-3"/>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3"/>
              <c:layout>
                <c:manualLayout>
                  <c:x val="-0.15706270849934501"/>
                  <c:y val="-5.6899620220739799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dLbl>
              <c:idx val="4"/>
              <c:layout>
                <c:manualLayout>
                  <c:x val="7.2440115848702094E-2"/>
                  <c:y val="-3.1403159322724597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numFmt formatCode="0.0%" sourceLinked="0"/>
            <c:spPr>
              <a:noFill/>
              <a:ln w="25400">
                <a:noFill/>
              </a:ln>
            </c:spPr>
            <c:txPr>
              <a:bodyPr/>
              <a:lstStyle/>
              <a:p>
                <a:pPr>
                  <a:defRPr sz="1000"/>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'アンケート集計結果 (報告書用)'!$B$20:$B$22</c:f>
              <c:strCache>
                <c:ptCount val="3"/>
                <c:pt idx="0">
                  <c:v>違いはなかった</c:v>
                </c:pt>
                <c:pt idx="1">
                  <c:v>少し違っていた</c:v>
                </c:pt>
                <c:pt idx="2">
                  <c:v>全く違った</c:v>
                </c:pt>
              </c:strCache>
            </c:strRef>
          </c:cat>
          <c:val>
            <c:numRef>
              <c:f>'アンケート集計結果 (報告書用)'!$E$20:$E$22</c:f>
              <c:numCache>
                <c:formatCode>General</c:formatCode>
                <c:ptCount val="3"/>
                <c:pt idx="0">
                  <c:v>9</c:v>
                </c:pt>
                <c:pt idx="1">
                  <c:v>1</c:v>
                </c:pt>
                <c:pt idx="2">
                  <c:v>2</c:v>
                </c:pt>
              </c:numCache>
            </c:numRef>
          </c:val>
          <c:extLst xmlns:c16r2="http://schemas.microsoft.com/office/drawing/2015/06/chart">
            <c:ext xmlns:c16="http://schemas.microsoft.com/office/drawing/2014/chart" uri="{C3380CC4-5D6E-409C-BE32-E72D297353CC}">
              <c16:uniqueId val="{00000000-AB49-654A-AA48-FE42FCBCA826}"/>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400" b="1"/>
            </a:pPr>
            <a:r>
              <a:rPr lang="en-US" altLang="ja-JP" sz="1400" b="1" dirty="0"/>
              <a:t>【</a:t>
            </a:r>
            <a:r>
              <a:rPr lang="ja-JP" altLang="en-US" sz="1400" b="1" dirty="0"/>
              <a:t>１</a:t>
            </a:r>
            <a:r>
              <a:rPr lang="en-US" altLang="ja-JP" sz="1400" b="1" dirty="0"/>
              <a:t>】</a:t>
            </a:r>
            <a:r>
              <a:rPr lang="ja-JP" altLang="en-US" sz="1400" b="1" dirty="0"/>
              <a:t>（２）</a:t>
            </a:r>
          </a:p>
        </c:rich>
      </c:tx>
      <c:layout>
        <c:manualLayout>
          <c:xMode val="edge"/>
          <c:yMode val="edge"/>
          <c:x val="0.78476259048139896"/>
          <c:y val="0.149961270280351"/>
        </c:manualLayout>
      </c:layout>
      <c:overlay val="0"/>
    </c:title>
    <c:autoTitleDeleted val="0"/>
    <c:plotArea>
      <c:layout>
        <c:manualLayout>
          <c:layoutTarget val="inner"/>
          <c:xMode val="edge"/>
          <c:yMode val="edge"/>
          <c:x val="0.39557963589086598"/>
          <c:y val="0.19607461442379301"/>
          <c:w val="0.355007583851014"/>
          <c:h val="0.565172073490814"/>
        </c:manualLayout>
      </c:layout>
      <c:pieChart>
        <c:varyColors val="1"/>
        <c:ser>
          <c:idx val="0"/>
          <c:order val="0"/>
          <c:tx>
            <c:strRef>
              <c:f>'アンケート集計結果 (2)'!$F$20</c:f>
              <c:strCache>
                <c:ptCount val="1"/>
                <c:pt idx="0">
                  <c:v>回答数</c:v>
                </c:pt>
              </c:strCache>
            </c:strRef>
          </c:tx>
          <c:dPt>
            <c:idx val="0"/>
            <c:bubble3D val="0"/>
          </c:dPt>
          <c:dPt>
            <c:idx val="1"/>
            <c:bubble3D val="0"/>
          </c:dPt>
          <c:dPt>
            <c:idx val="2"/>
            <c:bubble3D val="0"/>
          </c:dPt>
          <c:dPt>
            <c:idx val="3"/>
            <c:bubble3D val="0"/>
          </c:dPt>
          <c:dPt>
            <c:idx val="4"/>
            <c:bubble3D val="0"/>
          </c:dPt>
          <c:dLbls>
            <c:dLbl>
              <c:idx val="0"/>
              <c:layout>
                <c:manualLayout>
                  <c:x val="2.1929595483981601E-2"/>
                  <c:y val="-5.4693963254593303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1"/>
              <c:layout>
                <c:manualLayout>
                  <c:x val="1.5137795275590501E-2"/>
                  <c:y val="8.7713823851488598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2"/>
              <c:layout>
                <c:manualLayout>
                  <c:x val="-0.111776203853915"/>
                  <c:y val="8.0064251968503905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3"/>
              <c:layout>
                <c:manualLayout>
                  <c:x val="-0.15706270849934501"/>
                  <c:y val="-5.6899620220739799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4"/>
              <c:layout>
                <c:manualLayout>
                  <c:x val="-9.8926270579813898E-3"/>
                  <c:y val="-7.1006916214681096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numFmt formatCode="0.0%" sourceLinked="0"/>
            <c:spPr>
              <a:noFill/>
              <a:ln w="25400">
                <a:noFill/>
              </a:ln>
            </c:spPr>
            <c:txPr>
              <a:bodyPr/>
              <a:lstStyle/>
              <a:p>
                <a:pPr>
                  <a:defRPr sz="1000"/>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'アンケート集計結果 (2)'!$B$42:$B$46</c:f>
              <c:strCache>
                <c:ptCount val="5"/>
                <c:pt idx="0">
                  <c:v>少ない</c:v>
                </c:pt>
                <c:pt idx="1">
                  <c:v>やや少ない</c:v>
                </c:pt>
                <c:pt idx="2">
                  <c:v>ちょうど良い</c:v>
                </c:pt>
                <c:pt idx="3">
                  <c:v>やや多い</c:v>
                </c:pt>
                <c:pt idx="4">
                  <c:v>多い</c:v>
                </c:pt>
              </c:strCache>
            </c:strRef>
          </c:cat>
          <c:val>
            <c:numRef>
              <c:f>'アンケート集計結果 (2)'!$F$42:$F$46</c:f>
              <c:numCache>
                <c:formatCode>General</c:formatCode>
                <c:ptCount val="5"/>
                <c:pt idx="0">
                  <c:v>1</c:v>
                </c:pt>
                <c:pt idx="1">
                  <c:v>3</c:v>
                </c:pt>
                <c:pt idx="2">
                  <c:v>8</c:v>
                </c:pt>
                <c:pt idx="3">
                  <c:v>0</c:v>
                </c:pt>
                <c:pt idx="4">
                  <c:v>0</c:v>
                </c:pt>
              </c:numCache>
            </c:numRef>
          </c:val>
          <c:extLst xmlns:c16r2="http://schemas.microsoft.com/office/drawing/2015/06/chart">
            <c:ext xmlns:c16="http://schemas.microsoft.com/office/drawing/2014/chart" uri="{C3380CC4-5D6E-409C-BE32-E72D297353CC}">
              <c16:uniqueId val="{00000000-52C6-7444-A7A7-F279498760EA}"/>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400" b="1"/>
            </a:pPr>
            <a:r>
              <a:rPr lang="en-US" altLang="ja-JP" sz="1400" b="1"/>
              <a:t>【</a:t>
            </a:r>
            <a:r>
              <a:rPr lang="ja-JP" altLang="en-US" sz="1400" b="1"/>
              <a:t>１</a:t>
            </a:r>
            <a:r>
              <a:rPr lang="en-US" altLang="ja-JP" sz="1400" b="1"/>
              <a:t>】</a:t>
            </a:r>
            <a:r>
              <a:rPr lang="ja-JP" altLang="en-US" sz="1400" b="1"/>
              <a:t>（３）</a:t>
            </a:r>
          </a:p>
        </c:rich>
      </c:tx>
      <c:layout>
        <c:manualLayout>
          <c:xMode val="edge"/>
          <c:yMode val="edge"/>
          <c:x val="0.82714030038329101"/>
          <c:y val="0.23694568711320199"/>
        </c:manualLayout>
      </c:layout>
      <c:overlay val="0"/>
    </c:title>
    <c:autoTitleDeleted val="0"/>
    <c:plotArea>
      <c:layout>
        <c:manualLayout>
          <c:layoutTarget val="inner"/>
          <c:xMode val="edge"/>
          <c:yMode val="edge"/>
          <c:x val="0.42209472559648598"/>
          <c:y val="0.25139149606299199"/>
          <c:w val="0.355007583851014"/>
          <c:h val="0.565172073490814"/>
        </c:manualLayout>
      </c:layout>
      <c:pieChart>
        <c:varyColors val="1"/>
        <c:ser>
          <c:idx val="0"/>
          <c:order val="0"/>
          <c:tx>
            <c:strRef>
              <c:f>'アンケート集計結果 (2)'!$F$20</c:f>
              <c:strCache>
                <c:ptCount val="1"/>
                <c:pt idx="0">
                  <c:v>回答数</c:v>
                </c:pt>
              </c:strCache>
            </c:strRef>
          </c:tx>
          <c:dPt>
            <c:idx val="0"/>
            <c:bubble3D val="0"/>
          </c:dPt>
          <c:dPt>
            <c:idx val="1"/>
            <c:bubble3D val="0"/>
          </c:dPt>
          <c:dPt>
            <c:idx val="2"/>
            <c:bubble3D val="0"/>
          </c:dPt>
          <c:dPt>
            <c:idx val="3"/>
            <c:bubble3D val="0"/>
          </c:dPt>
          <c:dPt>
            <c:idx val="4"/>
            <c:bubble3D val="0"/>
          </c:dPt>
          <c:dLbls>
            <c:dLbl>
              <c:idx val="0"/>
              <c:layout>
                <c:manualLayout>
                  <c:x val="-1.8705863667730201E-2"/>
                  <c:y val="-4.1933452897401198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1"/>
              <c:layout>
                <c:manualLayout>
                  <c:x val="0.11469187304697"/>
                  <c:y val="7.5609752088124501E-3"/>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2"/>
              <c:layout>
                <c:manualLayout>
                  <c:x val="6.6611472022257895E-2"/>
                  <c:y val="-5.5720856675093799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3"/>
              <c:layout>
                <c:manualLayout>
                  <c:x val="-1.84423952894123E-2"/>
                  <c:y val="-6.2227836947927197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4"/>
              <c:layout>
                <c:manualLayout>
                  <c:x val="-0.105180997103608"/>
                  <c:y val="-3.5358525076946798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numFmt formatCode="0.0%" sourceLinked="0"/>
            <c:spPr>
              <a:noFill/>
              <a:ln w="25400">
                <a:noFill/>
              </a:ln>
            </c:spPr>
            <c:txPr>
              <a:bodyPr/>
              <a:lstStyle/>
              <a:p>
                <a:pPr>
                  <a:defRPr sz="1000"/>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'アンケート集計結果 (2)'!$B$68:$B$72</c:f>
              <c:strCache>
                <c:ptCount val="5"/>
                <c:pt idx="0">
                  <c:v>遅い</c:v>
                </c:pt>
                <c:pt idx="1">
                  <c:v>少し遅い</c:v>
                </c:pt>
                <c:pt idx="2">
                  <c:v>ちょうど良い</c:v>
                </c:pt>
                <c:pt idx="3">
                  <c:v>少し早い</c:v>
                </c:pt>
                <c:pt idx="4">
                  <c:v>早い</c:v>
                </c:pt>
              </c:strCache>
            </c:strRef>
          </c:cat>
          <c:val>
            <c:numRef>
              <c:f>'アンケート集計結果 (2)'!$F$68:$F$72</c:f>
              <c:numCache>
                <c:formatCode>General</c:formatCode>
                <c:ptCount val="5"/>
                <c:pt idx="0">
                  <c:v>0</c:v>
                </c:pt>
                <c:pt idx="1">
                  <c:v>0</c:v>
                </c:pt>
                <c:pt idx="2">
                  <c:v>9</c:v>
                </c:pt>
                <c:pt idx="3">
                  <c:v>3</c:v>
                </c:pt>
                <c:pt idx="4">
                  <c:v>0</c:v>
                </c:pt>
              </c:numCache>
            </c:numRef>
          </c:val>
          <c:extLst xmlns:c16r2="http://schemas.microsoft.com/office/drawing/2015/06/chart">
            <c:ext xmlns:c16="http://schemas.microsoft.com/office/drawing/2014/chart" uri="{C3380CC4-5D6E-409C-BE32-E72D297353CC}">
              <c16:uniqueId val="{00000000-C397-184C-A9D9-9F1E99E44C47}"/>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400" b="1"/>
            </a:pPr>
            <a:r>
              <a:rPr lang="en-US" altLang="ja-JP" sz="1400" b="1"/>
              <a:t>【</a:t>
            </a:r>
            <a:r>
              <a:rPr lang="ja-JP" altLang="en-US" sz="1400" b="1"/>
              <a:t>２</a:t>
            </a:r>
            <a:r>
              <a:rPr lang="en-US" altLang="ja-JP" sz="1400" b="1"/>
              <a:t>】</a:t>
            </a:r>
            <a:endParaRPr lang="ja-JP" altLang="en-US" sz="1400" b="1"/>
          </a:p>
        </c:rich>
      </c:tx>
      <c:layout>
        <c:manualLayout>
          <c:xMode val="edge"/>
          <c:yMode val="edge"/>
          <c:x val="0.82268223951092501"/>
          <c:y val="0.215232106926082"/>
        </c:manualLayout>
      </c:layout>
      <c:overlay val="0"/>
    </c:title>
    <c:autoTitleDeleted val="0"/>
    <c:plotArea>
      <c:layout>
        <c:manualLayout>
          <c:layoutTarget val="inner"/>
          <c:xMode val="edge"/>
          <c:yMode val="edge"/>
          <c:x val="0.42209472559648598"/>
          <c:y val="0.25139149606299199"/>
          <c:w val="0.355007583851014"/>
          <c:h val="0.565172073490814"/>
        </c:manualLayout>
      </c:layout>
      <c:pieChart>
        <c:varyColors val="1"/>
        <c:ser>
          <c:idx val="0"/>
          <c:order val="0"/>
          <c:tx>
            <c:strRef>
              <c:f>'アンケート集計結果 (2)'!$F$20</c:f>
              <c:strCache>
                <c:ptCount val="1"/>
                <c:pt idx="0">
                  <c:v>回答数</c:v>
                </c:pt>
              </c:strCache>
            </c:strRef>
          </c:tx>
          <c:dPt>
            <c:idx val="0"/>
            <c:bubble3D val="0"/>
          </c:dPt>
          <c:dPt>
            <c:idx val="1"/>
            <c:bubble3D val="0"/>
          </c:dPt>
          <c:dPt>
            <c:idx val="2"/>
            <c:bubble3D val="0"/>
          </c:dPt>
          <c:dPt>
            <c:idx val="3"/>
            <c:bubble3D val="0"/>
          </c:dPt>
          <c:dPt>
            <c:idx val="4"/>
            <c:bubble3D val="0"/>
          </c:dPt>
          <c:dLbls>
            <c:dLbl>
              <c:idx val="0"/>
              <c:layout>
                <c:manualLayout>
                  <c:x val="-2.0842506179008899E-3"/>
                  <c:y val="0.11503725400661501"/>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1"/>
              <c:layout>
                <c:manualLayout>
                  <c:x val="-3.97384524842585E-4"/>
                  <c:y val="5.20447002606532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572898799313893"/>
                      <c:h val="0.18990121284344405"/>
                    </c:manualLayout>
                  </c15:layout>
                </c:ext>
              </c:extLst>
            </c:dLbl>
            <c:dLbl>
              <c:idx val="2"/>
              <c:layout>
                <c:manualLayout>
                  <c:x val="-0.25316715935466599"/>
                  <c:y val="3.06387038807448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3737577828500425"/>
                      <c:h val="0.18990121284344405"/>
                    </c:manualLayout>
                  </c15:layout>
                </c:ext>
              </c:extLst>
            </c:dLbl>
            <c:dLbl>
              <c:idx val="3"/>
              <c:layout>
                <c:manualLayout>
                  <c:x val="-7.8558838807700093E-2"/>
                  <c:y val="-5.7935492184801197E-3"/>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1861049958806603"/>
                      <c:h val="0.18990121284344405"/>
                    </c:manualLayout>
                  </c15:layout>
                </c:ext>
              </c:extLst>
            </c:dLbl>
            <c:dLbl>
              <c:idx val="4"/>
              <c:layout>
                <c:manualLayout>
                  <c:x val="0.136570075828578"/>
                  <c:y val="-1.26055101946986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3839172642826639"/>
                      <c:h val="0.12840803675987353"/>
                    </c:manualLayout>
                  </c15:layout>
                </c:ext>
              </c:extLst>
            </c:dLbl>
            <c:numFmt formatCode="0.0%" sourceLinked="0"/>
            <c:spPr>
              <a:noFill/>
              <a:ln w="25400">
                <a:noFill/>
              </a:ln>
            </c:spPr>
            <c:txPr>
              <a:bodyPr/>
              <a:lstStyle/>
              <a:p>
                <a:pPr>
                  <a:defRPr sz="1000"/>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'アンケート集計結果 (2)'!$B$95:$B$99</c:f>
              <c:strCache>
                <c:ptCount val="5"/>
                <c:pt idx="0">
                  <c:v>良く理解できた</c:v>
                </c:pt>
                <c:pt idx="1">
                  <c:v>ほぼ理解できた</c:v>
                </c:pt>
                <c:pt idx="2">
                  <c:v>どちらとも言えない</c:v>
                </c:pt>
                <c:pt idx="3">
                  <c:v>わからないところがあった</c:v>
                </c:pt>
                <c:pt idx="4">
                  <c:v>全くわからなかった</c:v>
                </c:pt>
              </c:strCache>
            </c:strRef>
          </c:cat>
          <c:val>
            <c:numRef>
              <c:f>'アンケート集計結果 (2)'!$F$95:$F$99</c:f>
              <c:numCache>
                <c:formatCode>General</c:formatCode>
                <c:ptCount val="5"/>
                <c:pt idx="0">
                  <c:v>7</c:v>
                </c:pt>
                <c:pt idx="1">
                  <c:v>5</c:v>
                </c:pt>
                <c:pt idx="2">
                  <c:v>0</c:v>
                </c:pt>
                <c:pt idx="3">
                  <c:v>0</c:v>
                </c:pt>
                <c:pt idx="4">
                  <c:v>0</c:v>
                </c:pt>
              </c:numCache>
            </c:numRef>
          </c:val>
          <c:extLst xmlns:c16r2="http://schemas.microsoft.com/office/drawing/2015/06/chart">
            <c:ext xmlns:c16="http://schemas.microsoft.com/office/drawing/2014/chart" uri="{C3380CC4-5D6E-409C-BE32-E72D297353CC}">
              <c16:uniqueId val="{00000000-FA9B-C542-8C9A-816FC0585810}"/>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400" b="1"/>
            </a:pPr>
            <a:r>
              <a:rPr lang="en-US" altLang="ja-JP" sz="1400" b="1"/>
              <a:t>【</a:t>
            </a:r>
            <a:r>
              <a:rPr lang="ja-JP" altLang="en-US" sz="1400" b="1"/>
              <a:t>３</a:t>
            </a:r>
            <a:r>
              <a:rPr lang="en-US" altLang="ja-JP" sz="1400" b="1"/>
              <a:t>】</a:t>
            </a:r>
            <a:endParaRPr lang="ja-JP" altLang="en-US" sz="1400" b="1"/>
          </a:p>
        </c:rich>
      </c:tx>
      <c:layout>
        <c:manualLayout>
          <c:xMode val="edge"/>
          <c:yMode val="edge"/>
          <c:x val="0.83791887540501497"/>
          <c:y val="0.20978405477093101"/>
        </c:manualLayout>
      </c:layout>
      <c:overlay val="0"/>
    </c:title>
    <c:autoTitleDeleted val="0"/>
    <c:plotArea>
      <c:layout>
        <c:manualLayout>
          <c:layoutTarget val="inner"/>
          <c:xMode val="edge"/>
          <c:yMode val="edge"/>
          <c:x val="0.42209472559648598"/>
          <c:y val="0.25139149606299199"/>
          <c:w val="0.355007583851014"/>
          <c:h val="0.565172073490814"/>
        </c:manualLayout>
      </c:layout>
      <c:pieChart>
        <c:varyColors val="1"/>
        <c:ser>
          <c:idx val="0"/>
          <c:order val="0"/>
          <c:tx>
            <c:strRef>
              <c:f>'アンケート集計結果 (2)'!$F$20</c:f>
              <c:strCache>
                <c:ptCount val="1"/>
                <c:pt idx="0">
                  <c:v>回答数</c:v>
                </c:pt>
              </c:strCache>
            </c:strRef>
          </c:tx>
          <c:dPt>
            <c:idx val="0"/>
            <c:bubble3D val="0"/>
          </c:dPt>
          <c:dPt>
            <c:idx val="1"/>
            <c:bubble3D val="0"/>
          </c:dPt>
          <c:dPt>
            <c:idx val="2"/>
            <c:bubble3D val="0"/>
          </c:dPt>
          <c:dPt>
            <c:idx val="3"/>
            <c:bubble3D val="0"/>
          </c:dPt>
          <c:dPt>
            <c:idx val="4"/>
            <c:bubble3D val="0"/>
          </c:dPt>
          <c:dLbls>
            <c:dLbl>
              <c:idx val="0"/>
              <c:layout>
                <c:manualLayout>
                  <c:x val="8.5707292762754905E-2"/>
                  <c:y val="-3.1911288866669399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1"/>
              <c:layout>
                <c:manualLayout>
                  <c:x val="-2.69270758288075E-2"/>
                  <c:y val="0.111552861447875"/>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572898799313893"/>
                      <c:h val="0.18990121284344405"/>
                    </c:manualLayout>
                  </c15:layout>
                </c:ext>
              </c:extLst>
            </c:dLbl>
            <c:dLbl>
              <c:idx val="2"/>
              <c:layout>
                <c:manualLayout>
                  <c:x val="-0.13001822580425701"/>
                  <c:y val="-6.42558569067755E-3"/>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3737570885028378"/>
                      <c:h val="0.15815523059617548"/>
                    </c:manualLayout>
                  </c15:layout>
                </c:ext>
              </c:extLst>
            </c:dLbl>
            <c:dLbl>
              <c:idx val="3"/>
              <c:layout>
                <c:manualLayout>
                  <c:x val="2.9498929717349898E-2"/>
                  <c:y val="-1.80989876265467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1861049958806603"/>
                      <c:h val="0.18990121284344405"/>
                    </c:manualLayout>
                  </c15:layout>
                </c:ext>
              </c:extLst>
            </c:dLbl>
            <c:dLbl>
              <c:idx val="4"/>
              <c:layout>
                <c:manualLayout>
                  <c:x val="0.15612344466620301"/>
                  <c:y val="3.0278159674485099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numFmt formatCode="0.0%" sourceLinked="0"/>
            <c:spPr>
              <a:noFill/>
              <a:ln w="25400">
                <a:noFill/>
              </a:ln>
            </c:spPr>
            <c:txPr>
              <a:bodyPr/>
              <a:lstStyle/>
              <a:p>
                <a:pPr>
                  <a:defRPr sz="1000"/>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'アンケート集計結果 (2)'!$B$131:$B$135</c:f>
              <c:strCache>
                <c:ptCount val="5"/>
                <c:pt idx="0">
                  <c:v>満足</c:v>
                </c:pt>
                <c:pt idx="1">
                  <c:v>ほぼ満足</c:v>
                </c:pt>
                <c:pt idx="2">
                  <c:v>どちらでもない</c:v>
                </c:pt>
                <c:pt idx="3">
                  <c:v>やや不満足</c:v>
                </c:pt>
                <c:pt idx="4">
                  <c:v>不満足</c:v>
                </c:pt>
              </c:strCache>
            </c:strRef>
          </c:cat>
          <c:val>
            <c:numRef>
              <c:f>'アンケート集計結果 (2)'!$F$131:$F$135</c:f>
              <c:numCache>
                <c:formatCode>General</c:formatCode>
                <c:ptCount val="5"/>
                <c:pt idx="0">
                  <c:v>10</c:v>
                </c:pt>
                <c:pt idx="1">
                  <c:v>2</c:v>
                </c:pt>
                <c:pt idx="2">
                  <c:v>0</c:v>
                </c:pt>
                <c:pt idx="3">
                  <c:v>0</c:v>
                </c:pt>
                <c:pt idx="4">
                  <c:v>0</c:v>
                </c:pt>
              </c:numCache>
            </c:numRef>
          </c:val>
          <c:extLst xmlns:c16r2="http://schemas.microsoft.com/office/drawing/2015/06/chart">
            <c:ext xmlns:c16="http://schemas.microsoft.com/office/drawing/2014/chart" uri="{C3380CC4-5D6E-409C-BE32-E72D297353CC}">
              <c16:uniqueId val="{00000000-D52B-3B4D-ABA8-0305C2563394}"/>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400" b="1"/>
            </a:pPr>
            <a:r>
              <a:rPr lang="en-US" altLang="ja-JP" sz="1400" b="1"/>
              <a:t>【</a:t>
            </a:r>
            <a:r>
              <a:rPr lang="ja-JP" altLang="en-US" sz="1400" b="1"/>
              <a:t>４</a:t>
            </a:r>
            <a:r>
              <a:rPr lang="en-US" altLang="ja-JP" sz="1400" b="1"/>
              <a:t>】</a:t>
            </a:r>
            <a:endParaRPr lang="ja-JP" altLang="en-US" sz="1400" b="1"/>
          </a:p>
        </c:rich>
      </c:tx>
      <c:layout>
        <c:manualLayout>
          <c:xMode val="edge"/>
          <c:yMode val="edge"/>
          <c:x val="0.82759337504166197"/>
          <c:y val="0.29387257624969798"/>
        </c:manualLayout>
      </c:layout>
      <c:overlay val="0"/>
    </c:title>
    <c:autoTitleDeleted val="0"/>
    <c:plotArea>
      <c:layout>
        <c:manualLayout>
          <c:layoutTarget val="inner"/>
          <c:xMode val="edge"/>
          <c:yMode val="edge"/>
          <c:x val="0.42209472559648598"/>
          <c:y val="0.25139149606299199"/>
          <c:w val="0.355007583851014"/>
          <c:h val="0.565172073490814"/>
        </c:manualLayout>
      </c:layout>
      <c:pieChart>
        <c:varyColors val="1"/>
        <c:ser>
          <c:idx val="0"/>
          <c:order val="0"/>
          <c:tx>
            <c:strRef>
              <c:f>'アンケート集計結果 (2)'!$F$20</c:f>
              <c:strCache>
                <c:ptCount val="1"/>
                <c:pt idx="0">
                  <c:v>回答数</c:v>
                </c:pt>
              </c:strCache>
            </c:strRef>
          </c:tx>
          <c:dPt>
            <c:idx val="0"/>
            <c:bubble3D val="0"/>
          </c:dPt>
          <c:dPt>
            <c:idx val="1"/>
            <c:bubble3D val="0"/>
          </c:dPt>
          <c:dPt>
            <c:idx val="2"/>
            <c:bubble3D val="0"/>
          </c:dPt>
          <c:dPt>
            <c:idx val="3"/>
            <c:bubble3D val="0"/>
          </c:dPt>
          <c:dPt>
            <c:idx val="4"/>
            <c:bubble3D val="0"/>
          </c:dPt>
          <c:dLbls>
            <c:dLbl>
              <c:idx val="0"/>
              <c:layout>
                <c:manualLayout>
                  <c:x val="5.6234788833213901E-2"/>
                  <c:y val="5.8247669536357401E-3"/>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1"/>
              <c:layout>
                <c:manualLayout>
                  <c:x val="-1.87749321255972E-2"/>
                  <c:y val="4.8649959372705803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434648370497427"/>
                      <c:h val="0.18990121284344405"/>
                    </c:manualLayout>
                  </c15:layout>
                </c:ext>
              </c:extLst>
            </c:dLbl>
            <c:dLbl>
              <c:idx val="2"/>
              <c:layout>
                <c:manualLayout>
                  <c:x val="-0.30560122094515202"/>
                  <c:y val="5.17753845125795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3737577828500425"/>
                      <c:h val="0.18990121284344405"/>
                    </c:manualLayout>
                  </c15:layout>
                </c:ext>
              </c:extLst>
            </c:dLbl>
            <c:dLbl>
              <c:idx val="3"/>
              <c:layout>
                <c:manualLayout>
                  <c:x val="-0.143340581569671"/>
                  <c:y val="-5.6899620220739799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1861049958806603"/>
                      <c:h val="0.18990121284344405"/>
                    </c:manualLayout>
                  </c15:layout>
                </c:ext>
              </c:extLst>
            </c:dLbl>
            <c:dLbl>
              <c:idx val="4"/>
              <c:layout>
                <c:manualLayout>
                  <c:x val="9.3023324914574407E-2"/>
                  <c:y val="-3.3213868068471597E-2"/>
                </c:manualLayout>
              </c:layout>
              <c:numFmt formatCode="0.0%" sourceLinked="0"/>
              <c:spPr/>
              <c:txPr>
                <a:bodyPr/>
                <a:lstStyle/>
                <a:p>
                  <a:pPr>
                    <a:defRPr sz="1000"/>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numFmt formatCode="0.0%" sourceLinked="0"/>
            <c:spPr>
              <a:noFill/>
              <a:ln w="25400">
                <a:noFill/>
              </a:ln>
            </c:spPr>
            <c:txPr>
              <a:bodyPr/>
              <a:lstStyle/>
              <a:p>
                <a:pPr>
                  <a:defRPr sz="1000"/>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'アンケート集計結果 (2)'!$B$158:$B$159</c:f>
              <c:strCache>
                <c:ptCount val="2"/>
                <c:pt idx="0">
                  <c:v>この時期でよい</c:v>
                </c:pt>
                <c:pt idx="1">
                  <c:v>別の時期が良い</c:v>
                </c:pt>
              </c:strCache>
            </c:strRef>
          </c:cat>
          <c:val>
            <c:numRef>
              <c:f>'アンケート集計結果 (2)'!$F$158:$F$159</c:f>
              <c:numCache>
                <c:formatCode>General</c:formatCode>
                <c:ptCount val="2"/>
                <c:pt idx="0">
                  <c:v>11</c:v>
                </c:pt>
                <c:pt idx="1">
                  <c:v>1</c:v>
                </c:pt>
              </c:numCache>
            </c:numRef>
          </c:val>
          <c:extLst xmlns:c16r2="http://schemas.microsoft.com/office/drawing/2015/06/chart">
            <c:ext xmlns:c16="http://schemas.microsoft.com/office/drawing/2014/chart" uri="{C3380CC4-5D6E-409C-BE32-E72D297353CC}">
              <c16:uniqueId val="{00000000-7E72-C74D-99DA-7B2C13D902C7}"/>
            </c:ext>
          </c:extLst>
        </c:ser>
        <c:ser>
          <c:idx val="1"/>
          <c:order val="1"/>
          <c:tx>
            <c:strRef>
              <c:f>'アンケート集計結果 (2)'!$C$157</c:f>
              <c:strCache>
                <c:ptCount val="1"/>
              </c:strCache>
            </c:strRef>
          </c:tx>
          <c:cat>
            <c:strRef>
              <c:f>'アンケート集計結果 (2)'!$B$158:$B$160</c:f>
              <c:strCache>
                <c:ptCount val="3"/>
                <c:pt idx="0">
                  <c:v>この時期でよい</c:v>
                </c:pt>
                <c:pt idx="1">
                  <c:v>別の時期が良い</c:v>
                </c:pt>
                <c:pt idx="2">
                  <c:v>合計</c:v>
                </c:pt>
              </c:strCache>
            </c:strRef>
          </c:cat>
          <c:val>
            <c:numRef>
              <c:f>'アンケート集計結果 (2)'!$C$158:$C$160</c:f>
              <c:numCache>
                <c:formatCode>General</c:formatCode>
                <c:ptCount val="3"/>
              </c:numCache>
            </c:numRef>
          </c:val>
          <c:extLst xmlns:c16r2="http://schemas.microsoft.com/office/drawing/2015/06/chart">
            <c:ext xmlns:c16="http://schemas.microsoft.com/office/drawing/2014/chart" uri="{C3380CC4-5D6E-409C-BE32-E72D297353CC}">
              <c16:uniqueId val="{00000001-7E72-C74D-99DA-7B2C13D902C7}"/>
            </c:ext>
          </c:extLst>
        </c:ser>
        <c:ser>
          <c:idx val="2"/>
          <c:order val="2"/>
          <c:tx>
            <c:strRef>
              <c:f>'アンケート集計結果 (2)'!$D$157</c:f>
              <c:strCache>
                <c:ptCount val="1"/>
              </c:strCache>
            </c:strRef>
          </c:tx>
          <c:cat>
            <c:strRef>
              <c:f>'アンケート集計結果 (2)'!$B$158:$B$160</c:f>
              <c:strCache>
                <c:ptCount val="3"/>
                <c:pt idx="0">
                  <c:v>この時期でよい</c:v>
                </c:pt>
                <c:pt idx="1">
                  <c:v>別の時期が良い</c:v>
                </c:pt>
                <c:pt idx="2">
                  <c:v>合計</c:v>
                </c:pt>
              </c:strCache>
            </c:strRef>
          </c:cat>
          <c:val>
            <c:numRef>
              <c:f>'アンケート集計結果 (2)'!$D$158:$D$160</c:f>
              <c:numCache>
                <c:formatCode>General</c:formatCode>
                <c:ptCount val="3"/>
              </c:numCache>
            </c:numRef>
          </c:val>
          <c:extLst xmlns:c16r2="http://schemas.microsoft.com/office/drawing/2015/06/chart">
            <c:ext xmlns:c16="http://schemas.microsoft.com/office/drawing/2014/chart" uri="{C3380CC4-5D6E-409C-BE32-E72D297353CC}">
              <c16:uniqueId val="{00000002-7E72-C74D-99DA-7B2C13D902C7}"/>
            </c:ext>
          </c:extLst>
        </c:ser>
        <c:ser>
          <c:idx val="3"/>
          <c:order val="3"/>
          <c:tx>
            <c:strRef>
              <c:f>'アンケート集計結果 (2)'!$E$157</c:f>
              <c:strCache>
                <c:ptCount val="1"/>
              </c:strCache>
            </c:strRef>
          </c:tx>
          <c:cat>
            <c:strRef>
              <c:f>'アンケート集計結果 (2)'!$B$158:$B$160</c:f>
              <c:strCache>
                <c:ptCount val="3"/>
                <c:pt idx="0">
                  <c:v>この時期でよい</c:v>
                </c:pt>
                <c:pt idx="1">
                  <c:v>別の時期が良い</c:v>
                </c:pt>
                <c:pt idx="2">
                  <c:v>合計</c:v>
                </c:pt>
              </c:strCache>
            </c:strRef>
          </c:cat>
          <c:val>
            <c:numRef>
              <c:f>'アンケート集計結果 (2)'!$E$158:$E$160</c:f>
              <c:numCache>
                <c:formatCode>General</c:formatCode>
                <c:ptCount val="3"/>
              </c:numCache>
            </c:numRef>
          </c:val>
          <c:extLst xmlns:c16r2="http://schemas.microsoft.com/office/drawing/2015/06/chart">
            <c:ext xmlns:c16="http://schemas.microsoft.com/office/drawing/2014/chart" uri="{C3380CC4-5D6E-409C-BE32-E72D297353CC}">
              <c16:uniqueId val="{00000003-7E72-C74D-99DA-7B2C13D902C7}"/>
            </c:ext>
          </c:extLst>
        </c:ser>
        <c:ser>
          <c:idx val="4"/>
          <c:order val="4"/>
          <c:tx>
            <c:strRef>
              <c:f>'アンケート集計結果 (2)'!$F$157</c:f>
              <c:strCache>
                <c:ptCount val="1"/>
                <c:pt idx="0">
                  <c:v>回答数</c:v>
                </c:pt>
              </c:strCache>
            </c:strRef>
          </c:tx>
          <c:cat>
            <c:strRef>
              <c:f>'アンケート集計結果 (2)'!$B$158:$B$160</c:f>
              <c:strCache>
                <c:ptCount val="3"/>
                <c:pt idx="0">
                  <c:v>この時期でよい</c:v>
                </c:pt>
                <c:pt idx="1">
                  <c:v>別の時期が良い</c:v>
                </c:pt>
                <c:pt idx="2">
                  <c:v>合計</c:v>
                </c:pt>
              </c:strCache>
            </c:strRef>
          </c:cat>
          <c:val>
            <c:numRef>
              <c:f>'アンケート集計結果 (2)'!$F$158:$F$160</c:f>
              <c:numCache>
                <c:formatCode>General</c:formatCode>
                <c:ptCount val="3"/>
                <c:pt idx="0">
                  <c:v>11</c:v>
                </c:pt>
                <c:pt idx="1">
                  <c:v>1</c:v>
                </c:pt>
                <c:pt idx="2">
                  <c:v>12</c:v>
                </c:pt>
              </c:numCache>
            </c:numRef>
          </c:val>
          <c:extLst xmlns:c16r2="http://schemas.microsoft.com/office/drawing/2015/06/chart">
            <c:ext xmlns:c16="http://schemas.microsoft.com/office/drawing/2014/chart" uri="{C3380CC4-5D6E-409C-BE32-E72D297353CC}">
              <c16:uniqueId val="{00000004-7E72-C74D-99DA-7B2C13D902C7}"/>
            </c:ext>
          </c:extLst>
        </c:ser>
        <c:ser>
          <c:idx val="5"/>
          <c:order val="5"/>
          <c:tx>
            <c:strRef>
              <c:f>'アンケート集計結果 (2)'!$G$157</c:f>
              <c:strCache>
                <c:ptCount val="1"/>
                <c:pt idx="0">
                  <c:v>割合</c:v>
                </c:pt>
              </c:strCache>
            </c:strRef>
          </c:tx>
          <c:cat>
            <c:strRef>
              <c:f>'アンケート集計結果 (2)'!$B$158:$B$160</c:f>
              <c:strCache>
                <c:ptCount val="3"/>
                <c:pt idx="0">
                  <c:v>この時期でよい</c:v>
                </c:pt>
                <c:pt idx="1">
                  <c:v>別の時期が良い</c:v>
                </c:pt>
                <c:pt idx="2">
                  <c:v>合計</c:v>
                </c:pt>
              </c:strCache>
            </c:strRef>
          </c:cat>
          <c:val>
            <c:numRef>
              <c:f>'アンケート集計結果 (2)'!$G$158:$G$160</c:f>
              <c:numCache>
                <c:formatCode>0.0%</c:formatCode>
                <c:ptCount val="3"/>
                <c:pt idx="0">
                  <c:v>0.91666666666666596</c:v>
                </c:pt>
                <c:pt idx="1">
                  <c:v>8.3333333333333301E-2</c:v>
                </c:pt>
                <c:pt idx="2">
                  <c:v>1</c:v>
                </c:pt>
              </c:numCache>
            </c:numRef>
          </c:val>
          <c:extLst xmlns:c16r2="http://schemas.microsoft.com/office/drawing/2015/06/chart">
            <c:ext xmlns:c16="http://schemas.microsoft.com/office/drawing/2014/chart" uri="{C3380CC4-5D6E-409C-BE32-E72D297353CC}">
              <c16:uniqueId val="{00000005-7E72-C74D-99DA-7B2C13D902C7}"/>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7631" cy="338034"/>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89531" y="0"/>
            <a:ext cx="4277630" cy="338034"/>
          </a:xfrm>
          <a:prstGeom prst="rect">
            <a:avLst/>
          </a:prstGeom>
        </p:spPr>
        <p:txBody>
          <a:bodyPr vert="horz" lIns="91440" tIns="45720" rIns="91440" bIns="45720" rtlCol="0"/>
          <a:lstStyle>
            <a:lvl1pPr algn="r">
              <a:defRPr sz="1200"/>
            </a:lvl1pPr>
          </a:lstStyle>
          <a:p>
            <a:fld id="{4F7C7ED3-4501-4137-9139-59364C23BDDD}" type="datetimeFigureOut">
              <a:rPr kumimoji="1" lang="ja-JP" altLang="en-US" smtClean="0"/>
              <a:t>2019/1/30</a:t>
            </a:fld>
            <a:endParaRPr kumimoji="1" lang="ja-JP" altLang="en-US" dirty="0"/>
          </a:p>
        </p:txBody>
      </p:sp>
      <p:sp>
        <p:nvSpPr>
          <p:cNvPr id="4" name="フッター プレースホルダー 3"/>
          <p:cNvSpPr>
            <a:spLocks noGrp="1"/>
          </p:cNvSpPr>
          <p:nvPr>
            <p:ph type="ftr" sz="quarter" idx="2"/>
          </p:nvPr>
        </p:nvSpPr>
        <p:spPr>
          <a:xfrm>
            <a:off x="1" y="6397729"/>
            <a:ext cx="4277631" cy="338034"/>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589531" y="6397729"/>
            <a:ext cx="4277630" cy="338034"/>
          </a:xfrm>
          <a:prstGeom prst="rect">
            <a:avLst/>
          </a:prstGeom>
        </p:spPr>
        <p:txBody>
          <a:bodyPr vert="horz" lIns="91440" tIns="45720" rIns="91440" bIns="45720" rtlCol="0" anchor="b"/>
          <a:lstStyle>
            <a:lvl1pPr algn="r">
              <a:defRPr sz="1200"/>
            </a:lvl1pPr>
          </a:lstStyle>
          <a:p>
            <a:fld id="{B532D9B7-B057-45C9-8E01-49AD7717DCAB}" type="slidenum">
              <a:rPr kumimoji="1" lang="ja-JP" altLang="en-US" smtClean="0"/>
              <a:t>‹#›</a:t>
            </a:fld>
            <a:endParaRPr kumimoji="1" lang="ja-JP" altLang="en-US" dirty="0"/>
          </a:p>
        </p:txBody>
      </p:sp>
    </p:spTree>
    <p:extLst>
      <p:ext uri="{BB962C8B-B14F-4D97-AF65-F5344CB8AC3E}">
        <p14:creationId xmlns:p14="http://schemas.microsoft.com/office/powerpoint/2010/main" val="3825595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779" cy="337958"/>
          </a:xfrm>
          <a:prstGeom prst="rect">
            <a:avLst/>
          </a:prstGeom>
        </p:spPr>
        <p:txBody>
          <a:bodyPr vert="horz" lIns="91427" tIns="45714" rIns="91427" bIns="4571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590427" y="0"/>
            <a:ext cx="4276779" cy="337958"/>
          </a:xfrm>
          <a:prstGeom prst="rect">
            <a:avLst/>
          </a:prstGeom>
        </p:spPr>
        <p:txBody>
          <a:bodyPr vert="horz" lIns="91427" tIns="45714" rIns="91427" bIns="45714" rtlCol="0"/>
          <a:lstStyle>
            <a:lvl1pPr algn="r">
              <a:defRPr sz="1200"/>
            </a:lvl1pPr>
          </a:lstStyle>
          <a:p>
            <a:fld id="{881E7A78-58D3-4345-A903-53E5582C82C7}" type="datetimeFigureOut">
              <a:rPr kumimoji="1" lang="ja-JP" altLang="en-US" smtClean="0"/>
              <a:t>2019/1/30</a:t>
            </a:fld>
            <a:endParaRPr kumimoji="1" lang="ja-JP" altLang="en-US" dirty="0"/>
          </a:p>
        </p:txBody>
      </p:sp>
      <p:sp>
        <p:nvSpPr>
          <p:cNvPr id="4" name="スライド イメージ プレースホルダー 3"/>
          <p:cNvSpPr>
            <a:spLocks noGrp="1" noRot="1" noChangeAspect="1"/>
          </p:cNvSpPr>
          <p:nvPr>
            <p:ph type="sldImg" idx="2"/>
          </p:nvPr>
        </p:nvSpPr>
        <p:spPr>
          <a:xfrm>
            <a:off x="3327400" y="841375"/>
            <a:ext cx="3214688" cy="2273300"/>
          </a:xfrm>
          <a:prstGeom prst="rect">
            <a:avLst/>
          </a:prstGeom>
          <a:noFill/>
          <a:ln w="12700">
            <a:solidFill>
              <a:prstClr val="black"/>
            </a:solidFill>
          </a:ln>
        </p:spPr>
        <p:txBody>
          <a:bodyPr vert="horz" lIns="91427" tIns="45714" rIns="91427" bIns="45714" rtlCol="0" anchor="ctr"/>
          <a:lstStyle/>
          <a:p>
            <a:endParaRPr lang="ja-JP" altLang="en-US" dirty="0"/>
          </a:p>
        </p:txBody>
      </p:sp>
      <p:sp>
        <p:nvSpPr>
          <p:cNvPr id="5" name="ノート プレースホルダー 4"/>
          <p:cNvSpPr>
            <a:spLocks noGrp="1"/>
          </p:cNvSpPr>
          <p:nvPr>
            <p:ph type="body" sz="quarter" idx="3"/>
          </p:nvPr>
        </p:nvSpPr>
        <p:spPr>
          <a:xfrm>
            <a:off x="986950" y="3241587"/>
            <a:ext cx="7895590" cy="2652207"/>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6779" cy="337957"/>
          </a:xfrm>
          <a:prstGeom prst="rect">
            <a:avLst/>
          </a:prstGeom>
        </p:spPr>
        <p:txBody>
          <a:bodyPr vert="horz" lIns="91427" tIns="45714" rIns="91427" bIns="4571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590427" y="6397807"/>
            <a:ext cx="4276779" cy="337957"/>
          </a:xfrm>
          <a:prstGeom prst="rect">
            <a:avLst/>
          </a:prstGeom>
        </p:spPr>
        <p:txBody>
          <a:bodyPr vert="horz" lIns="91427" tIns="45714" rIns="91427" bIns="45714" rtlCol="0" anchor="b"/>
          <a:lstStyle>
            <a:lvl1pPr algn="r">
              <a:defRPr sz="1200"/>
            </a:lvl1pPr>
          </a:lstStyle>
          <a:p>
            <a:fld id="{61A9AFE3-5442-4467-ADAF-B1125986732A}" type="slidenum">
              <a:rPr kumimoji="1" lang="ja-JP" altLang="en-US" smtClean="0"/>
              <a:t>‹#›</a:t>
            </a:fld>
            <a:endParaRPr kumimoji="1" lang="ja-JP" altLang="en-US" dirty="0"/>
          </a:p>
        </p:txBody>
      </p:sp>
    </p:spTree>
    <p:extLst>
      <p:ext uri="{BB962C8B-B14F-4D97-AF65-F5344CB8AC3E}">
        <p14:creationId xmlns:p14="http://schemas.microsoft.com/office/powerpoint/2010/main" val="10995808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7400" y="841375"/>
            <a:ext cx="32146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9AFE3-5442-4467-ADAF-B1125986732A}" type="slidenum">
              <a:rPr kumimoji="1" lang="ja-JP" altLang="en-US" smtClean="0"/>
              <a:t>1</a:t>
            </a:fld>
            <a:endParaRPr kumimoji="1" lang="ja-JP" altLang="en-US" dirty="0"/>
          </a:p>
        </p:txBody>
      </p:sp>
    </p:spTree>
    <p:extLst>
      <p:ext uri="{BB962C8B-B14F-4D97-AF65-F5344CB8AC3E}">
        <p14:creationId xmlns:p14="http://schemas.microsoft.com/office/powerpoint/2010/main" val="365120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7400" y="841375"/>
            <a:ext cx="32146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9AFE3-5442-4467-ADAF-B1125986732A}" type="slidenum">
              <a:rPr kumimoji="1" lang="ja-JP" altLang="en-US" smtClean="0"/>
              <a:t>2</a:t>
            </a:fld>
            <a:endParaRPr kumimoji="1" lang="ja-JP" altLang="en-US" dirty="0"/>
          </a:p>
        </p:txBody>
      </p:sp>
    </p:spTree>
    <p:extLst>
      <p:ext uri="{BB962C8B-B14F-4D97-AF65-F5344CB8AC3E}">
        <p14:creationId xmlns:p14="http://schemas.microsoft.com/office/powerpoint/2010/main" val="405174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899" y="-9338"/>
            <a:ext cx="10721985" cy="7581526"/>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21972" y="2651667"/>
            <a:ext cx="6813013" cy="1815505"/>
          </a:xfrm>
        </p:spPr>
        <p:txBody>
          <a:bodyPr anchor="b">
            <a:noAutofit/>
          </a:bodyPr>
          <a:lstStyle>
            <a:lvl1pPr algn="r">
              <a:defRPr sz="5955">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21972" y="4467170"/>
            <a:ext cx="6813013" cy="1209636"/>
          </a:xfrm>
        </p:spPr>
        <p:txBody>
          <a:bodyPr anchor="t"/>
          <a:lstStyle>
            <a:lvl1pPr marL="0" indent="0" algn="r">
              <a:buNone/>
              <a:defRPr>
                <a:solidFill>
                  <a:schemeClr val="tx1">
                    <a:lumMod val="50000"/>
                    <a:lumOff val="50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123073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712788" y="672254"/>
            <a:ext cx="7422197" cy="3753414"/>
          </a:xfrm>
        </p:spPr>
        <p:txBody>
          <a:bodyPr anchor="ctr">
            <a:normAutofit/>
          </a:bodyPr>
          <a:lstStyle>
            <a:lvl1pPr algn="l">
              <a:defRPr sz="4852"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12788" y="4929858"/>
            <a:ext cx="7422197" cy="1732422"/>
          </a:xfrm>
        </p:spPr>
        <p:txBody>
          <a:bodyPr anchor="ctr">
            <a:normAutofit/>
          </a:bodyPr>
          <a:lstStyle>
            <a:lvl1pPr marL="0" indent="0" algn="l">
              <a:buNone/>
              <a:defRPr sz="1985">
                <a:solidFill>
                  <a:schemeClr val="tx1">
                    <a:lumMod val="75000"/>
                    <a:lumOff val="2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198029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06050" y="672253"/>
            <a:ext cx="7100026" cy="3333256"/>
          </a:xfrm>
        </p:spPr>
        <p:txBody>
          <a:bodyPr anchor="ctr">
            <a:normAutofit/>
          </a:bodyPr>
          <a:lstStyle>
            <a:lvl1pPr algn="l">
              <a:defRPr sz="4852"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287454" y="4005510"/>
            <a:ext cx="6337219" cy="420158"/>
          </a:xfrm>
        </p:spPr>
        <p:txBody>
          <a:bodyPr anchor="ctr">
            <a:noAutofit/>
          </a:bodyPr>
          <a:lstStyle>
            <a:lvl1pPr marL="0" indent="0">
              <a:buFontTx/>
              <a:buNone/>
              <a:defRPr sz="1764">
                <a:solidFill>
                  <a:schemeClr val="tx1">
                    <a:lumMod val="50000"/>
                    <a:lumOff val="50000"/>
                  </a:schemeClr>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712786" y="4929858"/>
            <a:ext cx="7422198" cy="1732422"/>
          </a:xfrm>
        </p:spPr>
        <p:txBody>
          <a:bodyPr anchor="ctr">
            <a:normAutofit/>
          </a:bodyPr>
          <a:lstStyle>
            <a:lvl1pPr marL="0" indent="0" algn="l">
              <a:buNone/>
              <a:defRPr sz="1985">
                <a:solidFill>
                  <a:schemeClr val="tx1">
                    <a:lumMod val="75000"/>
                    <a:lumOff val="2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
        <p:nvSpPr>
          <p:cNvPr id="24" name="TextBox 23"/>
          <p:cNvSpPr txBox="1"/>
          <p:nvPr/>
        </p:nvSpPr>
        <p:spPr>
          <a:xfrm>
            <a:off x="564420" y="871611"/>
            <a:ext cx="534730"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3230"/>
            <a:ext cx="534730"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876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712786" y="2130553"/>
            <a:ext cx="7422198" cy="2862216"/>
          </a:xfrm>
        </p:spPr>
        <p:txBody>
          <a:bodyPr anchor="b">
            <a:normAutofit/>
          </a:bodyPr>
          <a:lstStyle>
            <a:lvl1pPr algn="l">
              <a:defRPr sz="4852"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12786" y="4992769"/>
            <a:ext cx="7422198" cy="1669511"/>
          </a:xfrm>
        </p:spPr>
        <p:txBody>
          <a:bodyPr anchor="t">
            <a:normAutofit/>
          </a:bodyPr>
          <a:lstStyle>
            <a:lvl1pPr marL="0" indent="0" algn="l">
              <a:buNone/>
              <a:defRPr sz="1985">
                <a:solidFill>
                  <a:schemeClr val="tx1">
                    <a:lumMod val="75000"/>
                    <a:lumOff val="2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239225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06050" y="672253"/>
            <a:ext cx="7100026" cy="3333256"/>
          </a:xfrm>
        </p:spPr>
        <p:txBody>
          <a:bodyPr anchor="ctr">
            <a:normAutofit/>
          </a:bodyPr>
          <a:lstStyle>
            <a:lvl1pPr algn="l">
              <a:defRPr sz="4852"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712784" y="4425668"/>
            <a:ext cx="7422200" cy="567101"/>
          </a:xfrm>
        </p:spPr>
        <p:txBody>
          <a:bodyPr anchor="b">
            <a:noAutofit/>
          </a:bodyPr>
          <a:lstStyle>
            <a:lvl1pPr marL="0" indent="0">
              <a:buFontTx/>
              <a:buNone/>
              <a:defRPr sz="2647">
                <a:solidFill>
                  <a:schemeClr val="tx1">
                    <a:lumMod val="75000"/>
                    <a:lumOff val="25000"/>
                  </a:schemeClr>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712786" y="4992769"/>
            <a:ext cx="7422198" cy="1669511"/>
          </a:xfrm>
        </p:spPr>
        <p:txBody>
          <a:bodyPr anchor="t">
            <a:normAutofit/>
          </a:bodyPr>
          <a:lstStyle>
            <a:lvl1pPr marL="0" indent="0" algn="l">
              <a:buNone/>
              <a:defRPr sz="1985">
                <a:solidFill>
                  <a:schemeClr val="tx1">
                    <a:lumMod val="50000"/>
                    <a:lumOff val="50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
        <p:nvSpPr>
          <p:cNvPr id="24" name="TextBox 23"/>
          <p:cNvSpPr txBox="1"/>
          <p:nvPr/>
        </p:nvSpPr>
        <p:spPr>
          <a:xfrm>
            <a:off x="564420" y="871611"/>
            <a:ext cx="534730"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3230"/>
            <a:ext cx="534730"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685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720094" y="672253"/>
            <a:ext cx="7414890" cy="3333256"/>
          </a:xfrm>
        </p:spPr>
        <p:txBody>
          <a:bodyPr anchor="ctr">
            <a:normAutofit/>
          </a:bodyPr>
          <a:lstStyle>
            <a:lvl1pPr algn="l">
              <a:defRPr sz="4852"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712784" y="4425668"/>
            <a:ext cx="7422200" cy="567101"/>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712786" y="4992769"/>
            <a:ext cx="7422198" cy="1669511"/>
          </a:xfrm>
        </p:spPr>
        <p:txBody>
          <a:bodyPr anchor="t">
            <a:normAutofit/>
          </a:bodyPr>
          <a:lstStyle>
            <a:lvl1pPr marL="0" indent="0" algn="l">
              <a:buNone/>
              <a:defRPr sz="1985">
                <a:solidFill>
                  <a:schemeClr val="tx1">
                    <a:lumMod val="50000"/>
                    <a:lumOff val="50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223446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70670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097" y="672254"/>
            <a:ext cx="1144496" cy="5791183"/>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12786" y="672254"/>
            <a:ext cx="6074393" cy="57911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269505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209919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12786" y="2978458"/>
            <a:ext cx="7422198" cy="2014313"/>
          </a:xfrm>
        </p:spPr>
        <p:txBody>
          <a:bodyPr anchor="b"/>
          <a:lstStyle>
            <a:lvl1pPr algn="l">
              <a:defRPr sz="441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12786" y="4992769"/>
            <a:ext cx="7422198" cy="948830"/>
          </a:xfrm>
        </p:spPr>
        <p:txBody>
          <a:bodyPr anchor="t"/>
          <a:lstStyle>
            <a:lvl1pPr marL="0" indent="0" algn="l">
              <a:buNone/>
              <a:defRPr sz="2206">
                <a:solidFill>
                  <a:schemeClr val="tx1">
                    <a:lumMod val="50000"/>
                    <a:lumOff val="50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319611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12788" y="672253"/>
            <a:ext cx="7422197" cy="145654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12788" y="2382650"/>
            <a:ext cx="3610836" cy="4279629"/>
          </a:xfrm>
        </p:spPr>
        <p:txBody>
          <a:bodyPr>
            <a:normAutofit/>
          </a:bodyPr>
          <a:lstStyle>
            <a:lvl1pPr>
              <a:defRPr sz="1985"/>
            </a:lvl1pPr>
            <a:lvl2pPr>
              <a:defRPr sz="1764"/>
            </a:lvl2pPr>
            <a:lvl3pPr>
              <a:defRPr sz="1544"/>
            </a:lvl3pPr>
            <a:lvl4pPr>
              <a:defRPr sz="1323"/>
            </a:lvl4pPr>
            <a:lvl5pPr>
              <a:defRPr sz="1323"/>
            </a:lvl5pPr>
            <a:lvl6pPr>
              <a:defRPr sz="1323"/>
            </a:lvl6pPr>
            <a:lvl7pPr>
              <a:defRPr sz="1323"/>
            </a:lvl7pPr>
            <a:lvl8pPr>
              <a:defRPr sz="1323"/>
            </a:lvl8pPr>
            <a:lvl9pPr>
              <a:defRPr sz="132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524148" y="2382651"/>
            <a:ext cx="3610837" cy="4279630"/>
          </a:xfrm>
        </p:spPr>
        <p:txBody>
          <a:bodyPr>
            <a:normAutofit/>
          </a:bodyPr>
          <a:lstStyle>
            <a:lvl1pPr>
              <a:defRPr sz="1985"/>
            </a:lvl1pPr>
            <a:lvl2pPr>
              <a:defRPr sz="1764"/>
            </a:lvl2pPr>
            <a:lvl3pPr>
              <a:defRPr sz="1544"/>
            </a:lvl3pPr>
            <a:lvl4pPr>
              <a:defRPr sz="1323"/>
            </a:lvl4pPr>
            <a:lvl5pPr>
              <a:defRPr sz="1323"/>
            </a:lvl5pPr>
            <a:lvl6pPr>
              <a:defRPr sz="1323"/>
            </a:lvl6pPr>
            <a:lvl7pPr>
              <a:defRPr sz="1323"/>
            </a:lvl7pPr>
            <a:lvl8pPr>
              <a:defRPr sz="1323"/>
            </a:lvl8pPr>
            <a:lvl9pPr>
              <a:defRPr sz="132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19501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12787" y="672253"/>
            <a:ext cx="7422196" cy="1456549"/>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12786" y="2383084"/>
            <a:ext cx="3613833"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12786" y="3018575"/>
            <a:ext cx="3613833" cy="364370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521149" y="2383084"/>
            <a:ext cx="3613833"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4521149" y="3018575"/>
            <a:ext cx="3613833" cy="364370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240613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712786" y="672253"/>
            <a:ext cx="7422197" cy="1456549"/>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2865180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38150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12786" y="1652627"/>
            <a:ext cx="3262479" cy="1409864"/>
          </a:xfrm>
        </p:spPr>
        <p:txBody>
          <a:bodyPr anchor="b">
            <a:normAutofit/>
          </a:bodyPr>
          <a:lstStyle>
            <a:lvl1pPr>
              <a:defRPr sz="2206"/>
            </a:lvl1pPr>
          </a:lstStyle>
          <a:p>
            <a:r>
              <a:rPr lang="ja-JP" altLang="en-US"/>
              <a:t>マスター タイトルの書式設定</a:t>
            </a:r>
            <a:endParaRPr lang="en-US" dirty="0"/>
          </a:p>
        </p:txBody>
      </p:sp>
      <p:sp>
        <p:nvSpPr>
          <p:cNvPr id="3" name="Content Placeholder 2"/>
          <p:cNvSpPr>
            <a:spLocks noGrp="1"/>
          </p:cNvSpPr>
          <p:nvPr>
            <p:ph idx="1"/>
          </p:nvPr>
        </p:nvSpPr>
        <p:spPr>
          <a:xfrm>
            <a:off x="4175789" y="567848"/>
            <a:ext cx="3959194" cy="609443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12786" y="3062490"/>
            <a:ext cx="3262479" cy="2850073"/>
          </a:xfrm>
        </p:spPr>
        <p:txBody>
          <a:bodyPr>
            <a:normAutofit/>
          </a:bodyPr>
          <a:lstStyle>
            <a:lvl1pPr marL="0" indent="0">
              <a:buNone/>
              <a:defRPr sz="1544"/>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399328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12786" y="5293995"/>
            <a:ext cx="7422197" cy="624986"/>
          </a:xfrm>
        </p:spPr>
        <p:txBody>
          <a:bodyPr anchor="b">
            <a:normAutofit/>
          </a:bodyPr>
          <a:lstStyle>
            <a:lvl1pPr algn="l">
              <a:defRPr sz="2647"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12786" y="672254"/>
            <a:ext cx="7422197" cy="4240972"/>
          </a:xfrm>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ja-JP" altLang="en-US"/>
              <a:t>図を追加</a:t>
            </a:r>
            <a:endParaRPr lang="en-US" dirty="0"/>
          </a:p>
        </p:txBody>
      </p:sp>
      <p:sp>
        <p:nvSpPr>
          <p:cNvPr id="4" name="Text Placeholder 3"/>
          <p:cNvSpPr>
            <a:spLocks noGrp="1"/>
          </p:cNvSpPr>
          <p:nvPr>
            <p:ph type="body" sz="half" idx="2"/>
          </p:nvPr>
        </p:nvSpPr>
        <p:spPr>
          <a:xfrm>
            <a:off x="712786" y="5918981"/>
            <a:ext cx="7422197" cy="743299"/>
          </a:xfrm>
        </p:spPr>
        <p:txBody>
          <a:bodyPr>
            <a:normAutofit/>
          </a:bodyPr>
          <a:lstStyle>
            <a:lvl1pPr marL="0" indent="0">
              <a:buNone/>
              <a:defRPr sz="1323"/>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1A2B81-1DA3-497E-83CD-70D401AD2C06}" type="datetimeFigureOut">
              <a:rPr lang="ko-KR" altLang="en-US" smtClean="0"/>
              <a:t>2019-01-30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73579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900" y="-9338"/>
            <a:ext cx="10721986" cy="7581526"/>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12787" y="672253"/>
            <a:ext cx="7422196" cy="1456549"/>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12786" y="2382651"/>
            <a:ext cx="7422197" cy="42796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20211" y="6662281"/>
            <a:ext cx="799936" cy="402652"/>
          </a:xfrm>
          <a:prstGeom prst="rect">
            <a:avLst/>
          </a:prstGeom>
        </p:spPr>
        <p:txBody>
          <a:bodyPr vert="horz" lIns="91440" tIns="45720" rIns="91440" bIns="45720" rtlCol="0" anchor="ctr"/>
          <a:lstStyle>
            <a:lvl1pPr algn="r">
              <a:defRPr sz="993">
                <a:solidFill>
                  <a:schemeClr val="tx1">
                    <a:tint val="75000"/>
                  </a:schemeClr>
                </a:solidFill>
              </a:defRPr>
            </a:lvl1pPr>
          </a:lstStyle>
          <a:p>
            <a:fld id="{5C1A2B81-1DA3-497E-83CD-70D401AD2C06}" type="datetimeFigureOut">
              <a:rPr lang="ko-KR" altLang="en-US" smtClean="0"/>
              <a:t>2019-01-30</a:t>
            </a:fld>
            <a:endParaRPr lang="ko-KR" altLang="en-US"/>
          </a:p>
        </p:txBody>
      </p:sp>
      <p:sp>
        <p:nvSpPr>
          <p:cNvPr id="5" name="Footer Placeholder 4"/>
          <p:cNvSpPr>
            <a:spLocks noGrp="1"/>
          </p:cNvSpPr>
          <p:nvPr>
            <p:ph type="ftr" sz="quarter" idx="3"/>
          </p:nvPr>
        </p:nvSpPr>
        <p:spPr>
          <a:xfrm>
            <a:off x="712787" y="6662281"/>
            <a:ext cx="5405508" cy="402652"/>
          </a:xfrm>
          <a:prstGeom prst="rect">
            <a:avLst/>
          </a:prstGeom>
        </p:spPr>
        <p:txBody>
          <a:bodyPr vert="horz" lIns="91440" tIns="45720" rIns="91440" bIns="45720" rtlCol="0" anchor="ctr"/>
          <a:lstStyle>
            <a:lvl1pPr algn="l">
              <a:defRPr sz="99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7535572" y="6662281"/>
            <a:ext cx="599413" cy="402652"/>
          </a:xfrm>
          <a:prstGeom prst="rect">
            <a:avLst/>
          </a:prstGeom>
        </p:spPr>
        <p:txBody>
          <a:bodyPr vert="horz" lIns="91440" tIns="45720" rIns="91440" bIns="45720" rtlCol="0" anchor="ctr"/>
          <a:lstStyle>
            <a:lvl1pPr algn="r">
              <a:defRPr sz="993">
                <a:solidFill>
                  <a:schemeClr val="accent1"/>
                </a:solidFill>
              </a:defRPr>
            </a:lvl1pPr>
          </a:lstStyle>
          <a:p>
            <a:fld id="{9CD56DC7-0AF8-4C3E-9120-C82FF52A6C0B}" type="slidenum">
              <a:rPr lang="ko-KR" altLang="en-US" smtClean="0"/>
              <a:t>‹#›</a:t>
            </a:fld>
            <a:endParaRPr lang="ko-KR" altLang="en-US"/>
          </a:p>
        </p:txBody>
      </p:sp>
    </p:spTree>
    <p:extLst>
      <p:ext uri="{BB962C8B-B14F-4D97-AF65-F5344CB8AC3E}">
        <p14:creationId xmlns:p14="http://schemas.microsoft.com/office/powerpoint/2010/main" val="203267713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504200" rtl="0" eaLnBrk="1" latinLnBrk="0" hangingPunct="1">
        <a:spcBef>
          <a:spcPct val="0"/>
        </a:spcBef>
        <a:buNone/>
        <a:defRPr kumimoji="1" sz="397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78150" indent="-378150" algn="l" defTabSz="504200" rtl="0" eaLnBrk="1" latinLnBrk="0" hangingPunct="1">
        <a:spcBef>
          <a:spcPts val="1103"/>
        </a:spcBef>
        <a:spcAft>
          <a:spcPts val="0"/>
        </a:spcAft>
        <a:buClr>
          <a:schemeClr val="accent1"/>
        </a:buClr>
        <a:buSzPct val="80000"/>
        <a:buFont typeface="Wingdings 3" charset="2"/>
        <a:buChar char=""/>
        <a:defRPr kumimoji="1" sz="1985" kern="1200">
          <a:solidFill>
            <a:schemeClr val="tx1">
              <a:lumMod val="75000"/>
              <a:lumOff val="25000"/>
            </a:schemeClr>
          </a:solidFill>
          <a:latin typeface="+mn-lt"/>
          <a:ea typeface="+mn-ea"/>
          <a:cs typeface="+mn-cs"/>
        </a:defRPr>
      </a:lvl1pPr>
      <a:lvl2pPr marL="819325" indent="-315125" algn="l" defTabSz="504200" rtl="0" eaLnBrk="1" latinLnBrk="0" hangingPunct="1">
        <a:spcBef>
          <a:spcPts val="1103"/>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2pPr>
      <a:lvl3pPr marL="1260500" indent="-252100" algn="l" defTabSz="504200" rtl="0" eaLnBrk="1" latinLnBrk="0" hangingPunct="1">
        <a:spcBef>
          <a:spcPts val="1103"/>
        </a:spcBef>
        <a:spcAft>
          <a:spcPts val="0"/>
        </a:spcAft>
        <a:buClr>
          <a:schemeClr val="accent1"/>
        </a:buClr>
        <a:buSzPct val="80000"/>
        <a:buFont typeface="Wingdings 3" charset="2"/>
        <a:buChar char=""/>
        <a:defRPr kumimoji="1" sz="1544" kern="1200">
          <a:solidFill>
            <a:schemeClr val="tx1">
              <a:lumMod val="75000"/>
              <a:lumOff val="25000"/>
            </a:schemeClr>
          </a:solidFill>
          <a:latin typeface="+mn-lt"/>
          <a:ea typeface="+mn-ea"/>
          <a:cs typeface="+mn-cs"/>
        </a:defRPr>
      </a:lvl3pPr>
      <a:lvl4pPr marL="1764701" indent="-252100" algn="l" defTabSz="504200" rtl="0" eaLnBrk="1" latinLnBrk="0" hangingPunct="1">
        <a:spcBef>
          <a:spcPts val="1103"/>
        </a:spcBef>
        <a:spcAft>
          <a:spcPts val="0"/>
        </a:spcAft>
        <a:buClr>
          <a:schemeClr val="accent1"/>
        </a:buClr>
        <a:buSzPct val="80000"/>
        <a:buFont typeface="Wingdings 3" charset="2"/>
        <a:buChar char=""/>
        <a:defRPr kumimoji="1" sz="1323" kern="1200">
          <a:solidFill>
            <a:schemeClr val="tx1">
              <a:lumMod val="75000"/>
              <a:lumOff val="25000"/>
            </a:schemeClr>
          </a:solidFill>
          <a:latin typeface="+mn-lt"/>
          <a:ea typeface="+mn-ea"/>
          <a:cs typeface="+mn-cs"/>
        </a:defRPr>
      </a:lvl4pPr>
      <a:lvl5pPr marL="2268901" indent="-252100" algn="l" defTabSz="504200" rtl="0" eaLnBrk="1" latinLnBrk="0" hangingPunct="1">
        <a:spcBef>
          <a:spcPts val="1103"/>
        </a:spcBef>
        <a:spcAft>
          <a:spcPts val="0"/>
        </a:spcAft>
        <a:buClr>
          <a:schemeClr val="accent1"/>
        </a:buClr>
        <a:buSzPct val="80000"/>
        <a:buFont typeface="Wingdings 3" charset="2"/>
        <a:buChar char=""/>
        <a:defRPr kumimoji="1" sz="1323" kern="1200">
          <a:solidFill>
            <a:schemeClr val="tx1">
              <a:lumMod val="75000"/>
              <a:lumOff val="25000"/>
            </a:schemeClr>
          </a:solidFill>
          <a:latin typeface="+mn-lt"/>
          <a:ea typeface="+mn-ea"/>
          <a:cs typeface="+mn-cs"/>
        </a:defRPr>
      </a:lvl5pPr>
      <a:lvl6pPr marL="2773101" indent="-252100" algn="l" defTabSz="504200" rtl="0" eaLnBrk="1" latinLnBrk="0" hangingPunct="1">
        <a:spcBef>
          <a:spcPts val="1103"/>
        </a:spcBef>
        <a:spcAft>
          <a:spcPts val="0"/>
        </a:spcAft>
        <a:buClr>
          <a:schemeClr val="accent1"/>
        </a:buClr>
        <a:buSzPct val="80000"/>
        <a:buFont typeface="Wingdings 3" charset="2"/>
        <a:buChar char=""/>
        <a:defRPr kumimoji="1" sz="1323" kern="1200">
          <a:solidFill>
            <a:schemeClr val="tx1">
              <a:lumMod val="75000"/>
              <a:lumOff val="25000"/>
            </a:schemeClr>
          </a:solidFill>
          <a:latin typeface="+mn-lt"/>
          <a:ea typeface="+mn-ea"/>
          <a:cs typeface="+mn-cs"/>
        </a:defRPr>
      </a:lvl6pPr>
      <a:lvl7pPr marL="3277301" indent="-252100" algn="l" defTabSz="504200" rtl="0" eaLnBrk="1" latinLnBrk="0" hangingPunct="1">
        <a:spcBef>
          <a:spcPts val="1103"/>
        </a:spcBef>
        <a:spcAft>
          <a:spcPts val="0"/>
        </a:spcAft>
        <a:buClr>
          <a:schemeClr val="accent1"/>
        </a:buClr>
        <a:buSzPct val="80000"/>
        <a:buFont typeface="Wingdings 3" charset="2"/>
        <a:buChar char=""/>
        <a:defRPr kumimoji="1" sz="1323" kern="1200">
          <a:solidFill>
            <a:schemeClr val="tx1">
              <a:lumMod val="75000"/>
              <a:lumOff val="25000"/>
            </a:schemeClr>
          </a:solidFill>
          <a:latin typeface="+mn-lt"/>
          <a:ea typeface="+mn-ea"/>
          <a:cs typeface="+mn-cs"/>
        </a:defRPr>
      </a:lvl7pPr>
      <a:lvl8pPr marL="3781501" indent="-252100" algn="l" defTabSz="504200" rtl="0" eaLnBrk="1" latinLnBrk="0" hangingPunct="1">
        <a:spcBef>
          <a:spcPts val="1103"/>
        </a:spcBef>
        <a:spcAft>
          <a:spcPts val="0"/>
        </a:spcAft>
        <a:buClr>
          <a:schemeClr val="accent1"/>
        </a:buClr>
        <a:buSzPct val="80000"/>
        <a:buFont typeface="Wingdings 3" charset="2"/>
        <a:buChar char=""/>
        <a:defRPr kumimoji="1" sz="1323" kern="1200">
          <a:solidFill>
            <a:schemeClr val="tx1">
              <a:lumMod val="75000"/>
              <a:lumOff val="25000"/>
            </a:schemeClr>
          </a:solidFill>
          <a:latin typeface="+mn-lt"/>
          <a:ea typeface="+mn-ea"/>
          <a:cs typeface="+mn-cs"/>
        </a:defRPr>
      </a:lvl8pPr>
      <a:lvl9pPr marL="4285701" indent="-252100" algn="l" defTabSz="504200" rtl="0" eaLnBrk="1" latinLnBrk="0" hangingPunct="1">
        <a:spcBef>
          <a:spcPts val="1103"/>
        </a:spcBef>
        <a:spcAft>
          <a:spcPts val="0"/>
        </a:spcAft>
        <a:buClr>
          <a:schemeClr val="accent1"/>
        </a:buClr>
        <a:buSzPct val="80000"/>
        <a:buFont typeface="Wingdings 3" charset="2"/>
        <a:buChar char=""/>
        <a:defRPr kumimoji="1" sz="1323" kern="1200">
          <a:solidFill>
            <a:schemeClr val="tx1">
              <a:lumMod val="75000"/>
              <a:lumOff val="25000"/>
            </a:schemeClr>
          </a:solidFill>
          <a:latin typeface="+mn-lt"/>
          <a:ea typeface="+mn-ea"/>
          <a:cs typeface="+mn-cs"/>
        </a:defRPr>
      </a:lvl9pPr>
    </p:bodyStyle>
    <p:otherStyle>
      <a:defPPr>
        <a:defRPr lang="en-US"/>
      </a:defPPr>
      <a:lvl1pPr marL="0" algn="l" defTabSz="504200" rtl="0" eaLnBrk="1" latinLnBrk="0" hangingPunct="1">
        <a:defRPr kumimoji="1" sz="1985" kern="1200">
          <a:solidFill>
            <a:schemeClr val="tx1"/>
          </a:solidFill>
          <a:latin typeface="+mn-lt"/>
          <a:ea typeface="+mn-ea"/>
          <a:cs typeface="+mn-cs"/>
        </a:defRPr>
      </a:lvl1pPr>
      <a:lvl2pPr marL="504200" algn="l" defTabSz="504200" rtl="0" eaLnBrk="1" latinLnBrk="0" hangingPunct="1">
        <a:defRPr kumimoji="1" sz="1985" kern="1200">
          <a:solidFill>
            <a:schemeClr val="tx1"/>
          </a:solidFill>
          <a:latin typeface="+mn-lt"/>
          <a:ea typeface="+mn-ea"/>
          <a:cs typeface="+mn-cs"/>
        </a:defRPr>
      </a:lvl2pPr>
      <a:lvl3pPr marL="1008400" algn="l" defTabSz="504200" rtl="0" eaLnBrk="1" latinLnBrk="0" hangingPunct="1">
        <a:defRPr kumimoji="1" sz="1985" kern="1200">
          <a:solidFill>
            <a:schemeClr val="tx1"/>
          </a:solidFill>
          <a:latin typeface="+mn-lt"/>
          <a:ea typeface="+mn-ea"/>
          <a:cs typeface="+mn-cs"/>
        </a:defRPr>
      </a:lvl3pPr>
      <a:lvl4pPr marL="1512600" algn="l" defTabSz="504200" rtl="0" eaLnBrk="1" latinLnBrk="0" hangingPunct="1">
        <a:defRPr kumimoji="1" sz="1985" kern="1200">
          <a:solidFill>
            <a:schemeClr val="tx1"/>
          </a:solidFill>
          <a:latin typeface="+mn-lt"/>
          <a:ea typeface="+mn-ea"/>
          <a:cs typeface="+mn-cs"/>
        </a:defRPr>
      </a:lvl4pPr>
      <a:lvl5pPr marL="2016801" algn="l" defTabSz="504200" rtl="0" eaLnBrk="1" latinLnBrk="0" hangingPunct="1">
        <a:defRPr kumimoji="1" sz="1985" kern="1200">
          <a:solidFill>
            <a:schemeClr val="tx1"/>
          </a:solidFill>
          <a:latin typeface="+mn-lt"/>
          <a:ea typeface="+mn-ea"/>
          <a:cs typeface="+mn-cs"/>
        </a:defRPr>
      </a:lvl5pPr>
      <a:lvl6pPr marL="2521001" algn="l" defTabSz="504200" rtl="0" eaLnBrk="1" latinLnBrk="0" hangingPunct="1">
        <a:defRPr kumimoji="1" sz="1985" kern="1200">
          <a:solidFill>
            <a:schemeClr val="tx1"/>
          </a:solidFill>
          <a:latin typeface="+mn-lt"/>
          <a:ea typeface="+mn-ea"/>
          <a:cs typeface="+mn-cs"/>
        </a:defRPr>
      </a:lvl6pPr>
      <a:lvl7pPr marL="3025201" algn="l" defTabSz="504200" rtl="0" eaLnBrk="1" latinLnBrk="0" hangingPunct="1">
        <a:defRPr kumimoji="1" sz="1985" kern="1200">
          <a:solidFill>
            <a:schemeClr val="tx1"/>
          </a:solidFill>
          <a:latin typeface="+mn-lt"/>
          <a:ea typeface="+mn-ea"/>
          <a:cs typeface="+mn-cs"/>
        </a:defRPr>
      </a:lvl7pPr>
      <a:lvl8pPr marL="3529401" algn="l" defTabSz="504200" rtl="0" eaLnBrk="1" latinLnBrk="0" hangingPunct="1">
        <a:defRPr kumimoji="1" sz="1985" kern="1200">
          <a:solidFill>
            <a:schemeClr val="tx1"/>
          </a:solidFill>
          <a:latin typeface="+mn-lt"/>
          <a:ea typeface="+mn-ea"/>
          <a:cs typeface="+mn-cs"/>
        </a:defRPr>
      </a:lvl8pPr>
      <a:lvl9pPr marL="4033601" algn="l" defTabSz="504200" rtl="0" eaLnBrk="1" latinLnBrk="0" hangingPunct="1">
        <a:defRPr kumimoji="1"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chart" Target="../charts/chart6.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package" Target="../embeddings/Microsoft_Excel_Worksheet15.xlsx"/><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chart" Target="../charts/char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chart" Target="../charts/chart3.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chart" Target="../charts/chart4.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chart" Target="../charts/chart5.xml"/><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正方形/長方形 8"/>
          <p:cNvSpPr/>
          <p:nvPr/>
        </p:nvSpPr>
        <p:spPr>
          <a:xfrm>
            <a:off x="1169442" y="2053233"/>
            <a:ext cx="6840760" cy="3176575"/>
          </a:xfrm>
          <a:prstGeom prst="rect">
            <a:avLst/>
          </a:prstGeom>
        </p:spPr>
        <p:txBody>
          <a:bodyPr wrap="square">
            <a:spAutoFit/>
          </a:bodyPr>
          <a:lstStyle/>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8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平成３０年度「職業実践専門課程等を通じた専修学校の質保証・向上の推進」</a:t>
            </a:r>
          </a:p>
          <a:p>
            <a:r>
              <a:rPr lang="en-US" altLang="ja-JP" sz="1200" dirty="0">
                <a:latin typeface="Meiryo UI" panose="020B0604030504040204" pitchFamily="50" charset="-128"/>
                <a:ea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rPr>
              <a:t> 教職員の資質能力向上の推進</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rPr>
              <a:t>自立的・持続的な研修体制づくりの推進事業</a:t>
            </a:r>
          </a:p>
          <a:p>
            <a:endParaRPr lang="en-US" altLang="ja-JP" sz="1000" dirty="0">
              <a:latin typeface="Meiryo UI" panose="020B0604030504040204" pitchFamily="50" charset="-128"/>
              <a:ea typeface="Meiryo UI" panose="020B0604030504040204" pitchFamily="50" charset="-128"/>
            </a:endParaRPr>
          </a:p>
          <a:p>
            <a:r>
              <a:rPr lang="ja-JP" altLang="en-US" sz="743" dirty="0">
                <a:latin typeface="Meiryo UI" panose="020B0604030504040204" pitchFamily="50" charset="-128"/>
                <a:ea typeface="Meiryo UI" panose="020B0604030504040204" pitchFamily="50" charset="-128"/>
              </a:rPr>
              <a:t>	</a:t>
            </a:r>
            <a:r>
              <a:rPr lang="ja-JP" altLang="en-US" sz="707" dirty="0">
                <a:latin typeface="Meiryo UI" panose="020B0604030504040204" pitchFamily="50" charset="-128"/>
                <a:ea typeface="Meiryo UI" panose="020B0604030504040204" pitchFamily="50" charset="-128"/>
              </a:rPr>
              <a:t>						</a:t>
            </a:r>
          </a:p>
          <a:p>
            <a:r>
              <a:rPr lang="ja-JP" altLang="en-US" sz="707" dirty="0">
                <a:latin typeface="Meiryo UI" panose="020B0604030504040204" pitchFamily="50" charset="-128"/>
                <a:ea typeface="Meiryo UI" panose="020B0604030504040204" pitchFamily="50" charset="-128"/>
              </a:rPr>
              <a:t>							</a:t>
            </a:r>
            <a:endParaRPr lang="en-US" altLang="ja-JP" sz="707" dirty="0">
              <a:latin typeface="Meiryo UI" panose="020B0604030504040204" pitchFamily="50" charset="-128"/>
              <a:ea typeface="Meiryo UI" panose="020B0604030504040204" pitchFamily="50" charset="-128"/>
            </a:endParaRPr>
          </a:p>
          <a:p>
            <a:r>
              <a:rPr lang="ja-JP" altLang="en-US" sz="707"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研修支援ガイドブック 実証講座</a:t>
            </a:r>
            <a:r>
              <a:rPr lang="ja-JP" altLang="en-US" sz="707" dirty="0">
                <a:latin typeface="Meiryo UI" panose="020B0604030504040204" pitchFamily="50" charset="-128"/>
                <a:ea typeface="Meiryo UI" panose="020B0604030504040204" pitchFamily="50" charset="-128"/>
              </a:rPr>
              <a:t>		</a:t>
            </a:r>
            <a:endParaRPr lang="en-US" altLang="ja-JP" sz="707" dirty="0">
              <a:latin typeface="Meiryo UI" panose="020B0604030504040204" pitchFamily="50" charset="-128"/>
              <a:ea typeface="Meiryo UI" panose="020B0604030504040204" pitchFamily="50" charset="-128"/>
            </a:endParaRPr>
          </a:p>
          <a:p>
            <a:pPr algn="ct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教育コーチング研修</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研修報告書</a:t>
            </a:r>
            <a:endParaRPr lang="ja-JP" altLang="en-US" sz="2800"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r>
              <a:rPr lang="ja-JP" altLang="en-US" sz="707" dirty="0">
                <a:latin typeface="Meiryo UI" panose="020B0604030504040204" pitchFamily="50" charset="-128"/>
                <a:ea typeface="Meiryo UI" panose="020B0604030504040204" pitchFamily="50" charset="-128"/>
              </a:rPr>
              <a:t>										</a:t>
            </a:r>
          </a:p>
          <a:p>
            <a:r>
              <a:rPr lang="ja-JP" altLang="en-US" sz="707" dirty="0">
                <a:latin typeface="Meiryo UI" panose="020B0604030504040204" pitchFamily="50" charset="-128"/>
                <a:ea typeface="Meiryo UI" panose="020B0604030504040204" pitchFamily="50" charset="-128"/>
              </a:rPr>
              <a:t>										</a:t>
            </a:r>
          </a:p>
          <a:p>
            <a:r>
              <a:rPr lang="ja-JP" altLang="en-US" sz="707" dirty="0">
                <a:latin typeface="Meiryo UI" panose="020B0604030504040204" pitchFamily="50" charset="-128"/>
                <a:ea typeface="Meiryo UI" panose="020B0604030504040204" pitchFamily="50" charset="-128"/>
              </a:rPr>
              <a:t>		　						</a:t>
            </a:r>
          </a:p>
          <a:p>
            <a:r>
              <a:rPr lang="ja-JP" altLang="en-US" sz="707" dirty="0">
                <a:latin typeface="Meiryo UI" panose="020B0604030504040204" pitchFamily="50" charset="-128"/>
                <a:ea typeface="Meiryo UI" panose="020B0604030504040204" pitchFamily="50" charset="-128"/>
              </a:rPr>
              <a:t>							</a:t>
            </a:r>
          </a:p>
        </p:txBody>
      </p:sp>
      <p:sp>
        <p:nvSpPr>
          <p:cNvPr id="2" name="正方形/長方形 1"/>
          <p:cNvSpPr/>
          <p:nvPr/>
        </p:nvSpPr>
        <p:spPr>
          <a:xfrm>
            <a:off x="3689722" y="6661745"/>
            <a:ext cx="2952328" cy="276999"/>
          </a:xfrm>
          <a:prstGeom prst="rect">
            <a:avLst/>
          </a:prstGeom>
        </p:spPr>
        <p:txBody>
          <a:bodyPr wrap="square">
            <a:spAutoFit/>
          </a:bodyPr>
          <a:lstStyle/>
          <a:p>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一般社団法人</a:t>
            </a:r>
            <a:r>
              <a:rPr lang="zh-CN" altLang="ja-JP" sz="1200" kern="100" dirty="0">
                <a:latin typeface="Meiryo UI" panose="020B0604030504040204" pitchFamily="50" charset="-128"/>
                <a:ea typeface="Meiryo UI" panose="020B0604030504040204" pitchFamily="50" charset="-128"/>
                <a:cs typeface="Times New Roman" panose="02020603050405020304" pitchFamily="18" charset="0"/>
              </a:rPr>
              <a:t>全国専門学校</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教育</a:t>
            </a:r>
            <a:r>
              <a:rPr lang="zh-CN" altLang="ja-JP" sz="1200" kern="100" dirty="0">
                <a:latin typeface="Meiryo UI" panose="020B0604030504040204" pitchFamily="50" charset="-128"/>
                <a:ea typeface="Meiryo UI" panose="020B0604030504040204" pitchFamily="50" charset="-128"/>
                <a:cs typeface="Times New Roman" panose="02020603050405020304" pitchFamily="18" charset="0"/>
              </a:rPr>
              <a:t>研究会</a:t>
            </a:r>
            <a:endParaRPr lang="ja-JP" altLang="en-US" sz="1200" dirty="0">
              <a:latin typeface="Meiryo UI" panose="020B0604030504040204" pitchFamily="50" charset="-128"/>
              <a:ea typeface="Meiryo UI"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8" name="オブジェクト 7"/>
          <p:cNvGraphicFramePr>
            <a:graphicFrameLocks noChangeAspect="1"/>
          </p:cNvGraphicFramePr>
          <p:nvPr>
            <p:extLst>
              <p:ext uri="{D42A27DB-BD31-4B8C-83A1-F6EECF244321}">
                <p14:modId xmlns:p14="http://schemas.microsoft.com/office/powerpoint/2010/main" val="2582957172"/>
              </p:ext>
            </p:extLst>
          </p:nvPr>
        </p:nvGraphicFramePr>
        <p:xfrm>
          <a:off x="305346" y="720236"/>
          <a:ext cx="6457801" cy="4285325"/>
        </p:xfrm>
        <a:graphic>
          <a:graphicData uri="http://schemas.openxmlformats.org/presentationml/2006/ole">
            <mc:AlternateContent xmlns:mc="http://schemas.openxmlformats.org/markup-compatibility/2006">
              <mc:Choice xmlns:v="urn:schemas-microsoft-com:vml" Requires="v">
                <p:oleObj spid="_x0000_s6156" name="Worksheet" r:id="rId3" imgW="5010222" imgH="3324083" progId="Excel.Sheet.12">
                  <p:embed/>
                </p:oleObj>
              </mc:Choice>
              <mc:Fallback>
                <p:oleObj name="Worksheet" r:id="rId3" imgW="5010222" imgH="3324083" progId="Excel.Sheet.12">
                  <p:embed/>
                  <p:pic>
                    <p:nvPicPr>
                      <p:cNvPr id="8" name="オブジェクト 7"/>
                      <p:cNvPicPr/>
                      <p:nvPr/>
                    </p:nvPicPr>
                    <p:blipFill>
                      <a:blip r:embed="rId4"/>
                      <a:stretch>
                        <a:fillRect/>
                      </a:stretch>
                    </p:blipFill>
                    <p:spPr>
                      <a:xfrm>
                        <a:off x="305346" y="720236"/>
                        <a:ext cx="6457801" cy="4285325"/>
                      </a:xfrm>
                      <a:prstGeom prst="rect">
                        <a:avLst/>
                      </a:prstGeom>
                    </p:spPr>
                  </p:pic>
                </p:oleObj>
              </mc:Fallback>
            </mc:AlternateContent>
          </a:graphicData>
        </a:graphic>
      </p:graphicFrame>
      <p:pic>
        <p:nvPicPr>
          <p:cNvPr id="9" name="図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11" y="1117129"/>
            <a:ext cx="4287422" cy="9957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グラフ 10"/>
          <p:cNvGraphicFramePr>
            <a:graphicFrameLocks/>
          </p:cNvGraphicFramePr>
          <p:nvPr>
            <p:extLst>
              <p:ext uri="{D42A27DB-BD31-4B8C-83A1-F6EECF244321}">
                <p14:modId xmlns:p14="http://schemas.microsoft.com/office/powerpoint/2010/main" val="3054857316"/>
              </p:ext>
            </p:extLst>
          </p:nvPr>
        </p:nvGraphicFramePr>
        <p:xfrm>
          <a:off x="3617714" y="-251023"/>
          <a:ext cx="5256584" cy="4248472"/>
        </p:xfrm>
        <a:graphic>
          <a:graphicData uri="http://schemas.openxmlformats.org/drawingml/2006/chart">
            <c:chart xmlns:c="http://schemas.openxmlformats.org/drawingml/2006/chart" xmlns:r="http://schemas.openxmlformats.org/officeDocument/2006/relationships" r:id="rId6"/>
          </a:graphicData>
        </a:graphic>
      </p:graphicFrame>
      <p:sp>
        <p:nvSpPr>
          <p:cNvPr id="14" name="テキスト ボックス 13"/>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9</a:t>
            </a:r>
          </a:p>
        </p:txBody>
      </p:sp>
    </p:spTree>
    <p:extLst>
      <p:ext uri="{BB962C8B-B14F-4D97-AF65-F5344CB8AC3E}">
        <p14:creationId xmlns:p14="http://schemas.microsoft.com/office/powerpoint/2010/main" val="112092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9" name="オブジェクト 8"/>
          <p:cNvGraphicFramePr>
            <a:graphicFrameLocks noChangeAspect="1"/>
          </p:cNvGraphicFramePr>
          <p:nvPr>
            <p:extLst>
              <p:ext uri="{D42A27DB-BD31-4B8C-83A1-F6EECF244321}">
                <p14:modId xmlns:p14="http://schemas.microsoft.com/office/powerpoint/2010/main" val="3023239974"/>
              </p:ext>
            </p:extLst>
          </p:nvPr>
        </p:nvGraphicFramePr>
        <p:xfrm>
          <a:off x="578408" y="673950"/>
          <a:ext cx="7844277" cy="4547635"/>
        </p:xfrm>
        <a:graphic>
          <a:graphicData uri="http://schemas.openxmlformats.org/presentationml/2006/ole">
            <mc:AlternateContent xmlns:mc="http://schemas.openxmlformats.org/markup-compatibility/2006">
              <mc:Choice xmlns:v="urn:schemas-microsoft-com:vml" Requires="v">
                <p:oleObj spid="_x0000_s7180" name="Worksheet" r:id="rId3" imgW="6229422" imgH="3610046" progId="Excel.Sheet.12">
                  <p:embed/>
                </p:oleObj>
              </mc:Choice>
              <mc:Fallback>
                <p:oleObj name="Worksheet" r:id="rId3" imgW="6229422" imgH="3610046" progId="Excel.Sheet.12">
                  <p:embed/>
                  <p:pic>
                    <p:nvPicPr>
                      <p:cNvPr id="9" name="オブジェクト 8"/>
                      <p:cNvPicPr/>
                      <p:nvPr/>
                    </p:nvPicPr>
                    <p:blipFill>
                      <a:blip r:embed="rId4"/>
                      <a:stretch>
                        <a:fillRect/>
                      </a:stretch>
                    </p:blipFill>
                    <p:spPr>
                      <a:xfrm>
                        <a:off x="578408" y="673950"/>
                        <a:ext cx="7844277" cy="4547635"/>
                      </a:xfrm>
                      <a:prstGeom prst="rect">
                        <a:avLst/>
                      </a:prstGeom>
                    </p:spPr>
                  </p:pic>
                </p:oleObj>
              </mc:Fallback>
            </mc:AlternateContent>
          </a:graphicData>
        </a:graphic>
      </p:graphicFrame>
      <p:sp>
        <p:nvSpPr>
          <p:cNvPr id="10" name="テキスト ボックス 9"/>
          <p:cNvSpPr txBox="1"/>
          <p:nvPr/>
        </p:nvSpPr>
        <p:spPr>
          <a:xfrm>
            <a:off x="5168833" y="7237809"/>
            <a:ext cx="37702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10</a:t>
            </a:r>
          </a:p>
        </p:txBody>
      </p:sp>
    </p:spTree>
    <p:extLst>
      <p:ext uri="{BB962C8B-B14F-4D97-AF65-F5344CB8AC3E}">
        <p14:creationId xmlns:p14="http://schemas.microsoft.com/office/powerpoint/2010/main" val="180475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7" name="オブジェクト 6"/>
          <p:cNvGraphicFramePr>
            <a:graphicFrameLocks noChangeAspect="1"/>
          </p:cNvGraphicFramePr>
          <p:nvPr>
            <p:extLst>
              <p:ext uri="{D42A27DB-BD31-4B8C-83A1-F6EECF244321}">
                <p14:modId xmlns:p14="http://schemas.microsoft.com/office/powerpoint/2010/main" val="2905956085"/>
              </p:ext>
            </p:extLst>
          </p:nvPr>
        </p:nvGraphicFramePr>
        <p:xfrm>
          <a:off x="521370" y="3709417"/>
          <a:ext cx="8069641" cy="3204146"/>
        </p:xfrm>
        <a:graphic>
          <a:graphicData uri="http://schemas.openxmlformats.org/presentationml/2006/ole">
            <mc:AlternateContent xmlns:mc="http://schemas.openxmlformats.org/markup-compatibility/2006">
              <mc:Choice xmlns:v="urn:schemas-microsoft-com:vml" Requires="v">
                <p:oleObj spid="_x0000_s8213" name="Worksheet" r:id="rId3" imgW="6572178" imgH="2609750" progId="Excel.Sheet.12">
                  <p:embed/>
                </p:oleObj>
              </mc:Choice>
              <mc:Fallback>
                <p:oleObj name="Worksheet" r:id="rId3" imgW="6572178" imgH="2609750" progId="Excel.Sheet.12">
                  <p:embed/>
                  <p:pic>
                    <p:nvPicPr>
                      <p:cNvPr id="7" name="オブジェクト 6"/>
                      <p:cNvPicPr/>
                      <p:nvPr/>
                    </p:nvPicPr>
                    <p:blipFill>
                      <a:blip r:embed="rId4"/>
                      <a:stretch>
                        <a:fillRect/>
                      </a:stretch>
                    </p:blipFill>
                    <p:spPr>
                      <a:xfrm>
                        <a:off x="521370" y="3709417"/>
                        <a:ext cx="8069641" cy="3204146"/>
                      </a:xfrm>
                      <a:prstGeom prst="rect">
                        <a:avLst/>
                      </a:prstGeom>
                    </p:spPr>
                  </p:pic>
                </p:oleObj>
              </mc:Fallback>
            </mc:AlternateContent>
          </a:graphicData>
        </a:graphic>
      </p:graphicFrame>
      <p:sp>
        <p:nvSpPr>
          <p:cNvPr id="8" name="テキスト ボックス 7"/>
          <p:cNvSpPr txBox="1"/>
          <p:nvPr/>
        </p:nvSpPr>
        <p:spPr>
          <a:xfrm>
            <a:off x="5168833" y="7237809"/>
            <a:ext cx="37702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11</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764741855"/>
              </p:ext>
            </p:extLst>
          </p:nvPr>
        </p:nvGraphicFramePr>
        <p:xfrm>
          <a:off x="563974" y="576220"/>
          <a:ext cx="7148040" cy="3205205"/>
        </p:xfrm>
        <a:graphic>
          <a:graphicData uri="http://schemas.openxmlformats.org/presentationml/2006/ole">
            <mc:AlternateContent xmlns:mc="http://schemas.openxmlformats.org/markup-compatibility/2006">
              <mc:Choice xmlns:v="urn:schemas-microsoft-com:vml" Requires="v">
                <p:oleObj spid="_x0000_s8214" name="Worksheet" r:id="rId5" imgW="5819955" imgH="2609750" progId="Excel.Sheet.12">
                  <p:embed/>
                </p:oleObj>
              </mc:Choice>
              <mc:Fallback>
                <p:oleObj name="Worksheet" r:id="rId5" imgW="5819955" imgH="2609750" progId="Excel.Sheet.12">
                  <p:embed/>
                  <p:pic>
                    <p:nvPicPr>
                      <p:cNvPr id="9" name="オブジェクト 8"/>
                      <p:cNvPicPr/>
                      <p:nvPr/>
                    </p:nvPicPr>
                    <p:blipFill>
                      <a:blip r:embed="rId6"/>
                      <a:stretch>
                        <a:fillRect/>
                      </a:stretch>
                    </p:blipFill>
                    <p:spPr>
                      <a:xfrm>
                        <a:off x="563974" y="576220"/>
                        <a:ext cx="7148040" cy="3205205"/>
                      </a:xfrm>
                      <a:prstGeom prst="rect">
                        <a:avLst/>
                      </a:prstGeom>
                    </p:spPr>
                  </p:pic>
                </p:oleObj>
              </mc:Fallback>
            </mc:AlternateContent>
          </a:graphicData>
        </a:graphic>
      </p:graphicFrame>
    </p:spTree>
    <p:extLst>
      <p:ext uri="{BB962C8B-B14F-4D97-AF65-F5344CB8AC3E}">
        <p14:creationId xmlns:p14="http://schemas.microsoft.com/office/powerpoint/2010/main" val="331970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168833" y="7237809"/>
            <a:ext cx="37702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12</a:t>
            </a:r>
          </a:p>
        </p:txBody>
      </p:sp>
      <p:grpSp>
        <p:nvGrpSpPr>
          <p:cNvPr id="7" name="グループ化 6"/>
          <p:cNvGrpSpPr/>
          <p:nvPr/>
        </p:nvGrpSpPr>
        <p:grpSpPr>
          <a:xfrm>
            <a:off x="240262" y="109017"/>
            <a:ext cx="10218212" cy="338554"/>
            <a:chOff x="253033" y="233338"/>
            <a:chExt cx="7056784" cy="478623"/>
          </a:xfrm>
        </p:grpSpPr>
        <p:sp>
          <p:nvSpPr>
            <p:cNvPr id="9" name="テキスト ボックス 8"/>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10" name="直線コネクタ 9"/>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11" name="オブジェクト 10"/>
          <p:cNvGraphicFramePr>
            <a:graphicFrameLocks noChangeAspect="1"/>
          </p:cNvGraphicFramePr>
          <p:nvPr>
            <p:extLst>
              <p:ext uri="{D42A27DB-BD31-4B8C-83A1-F6EECF244321}">
                <p14:modId xmlns:p14="http://schemas.microsoft.com/office/powerpoint/2010/main" val="1210962846"/>
              </p:ext>
            </p:extLst>
          </p:nvPr>
        </p:nvGraphicFramePr>
        <p:xfrm>
          <a:off x="240262" y="765038"/>
          <a:ext cx="8093323" cy="5183981"/>
        </p:xfrm>
        <a:graphic>
          <a:graphicData uri="http://schemas.openxmlformats.org/presentationml/2006/ole">
            <mc:AlternateContent xmlns:mc="http://schemas.openxmlformats.org/markup-compatibility/2006">
              <mc:Choice xmlns:v="urn:schemas-microsoft-com:vml" Requires="v">
                <p:oleObj spid="_x0000_s9228" name="Worksheet" r:id="rId3" imgW="6572178" imgH="4209993" progId="Excel.Sheet.12">
                  <p:embed/>
                </p:oleObj>
              </mc:Choice>
              <mc:Fallback>
                <p:oleObj name="Worksheet" r:id="rId3" imgW="6572178" imgH="4209993" progId="Excel.Sheet.12">
                  <p:embed/>
                  <p:pic>
                    <p:nvPicPr>
                      <p:cNvPr id="11" name="オブジェクト 10"/>
                      <p:cNvPicPr/>
                      <p:nvPr/>
                    </p:nvPicPr>
                    <p:blipFill>
                      <a:blip r:embed="rId4"/>
                      <a:stretch>
                        <a:fillRect/>
                      </a:stretch>
                    </p:blipFill>
                    <p:spPr>
                      <a:xfrm>
                        <a:off x="240262" y="765038"/>
                        <a:ext cx="8093323" cy="5183981"/>
                      </a:xfrm>
                      <a:prstGeom prst="rect">
                        <a:avLst/>
                      </a:prstGeom>
                    </p:spPr>
                  </p:pic>
                </p:oleObj>
              </mc:Fallback>
            </mc:AlternateContent>
          </a:graphicData>
        </a:graphic>
      </p:graphicFrame>
    </p:spTree>
    <p:extLst>
      <p:ext uri="{BB962C8B-B14F-4D97-AF65-F5344CB8AC3E}">
        <p14:creationId xmlns:p14="http://schemas.microsoft.com/office/powerpoint/2010/main" val="119009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３</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研修</a:t>
              </a:r>
              <a:r>
                <a:rPr kumimoji="1" lang="ja-JP" altLang="en-US" sz="1600" b="1">
                  <a:latin typeface="Meiryo UI" panose="020B0604030504040204" pitchFamily="50" charset="-128"/>
                  <a:ea typeface="Meiryo UI" panose="020B0604030504040204" pitchFamily="50" charset="-128"/>
                </a:rPr>
                <a:t>支援</a:t>
              </a:r>
              <a:r>
                <a:rPr kumimoji="1" lang="ja-JP" altLang="en-US" sz="1600" b="1" smtClean="0">
                  <a:latin typeface="Meiryo UI" panose="020B0604030504040204" pitchFamily="50" charset="-128"/>
                  <a:ea typeface="Meiryo UI" panose="020B0604030504040204" pitchFamily="50" charset="-128"/>
                </a:rPr>
                <a:t>ガイドブック　改善点</a:t>
              </a:r>
              <a:endParaRPr kumimoji="1" lang="ja-JP" altLang="en-US" sz="16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7" name="テキスト ボックス 6"/>
          <p:cNvSpPr txBox="1"/>
          <p:nvPr/>
        </p:nvSpPr>
        <p:spPr>
          <a:xfrm>
            <a:off x="5168833" y="7237809"/>
            <a:ext cx="37702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13</a:t>
            </a:r>
          </a:p>
        </p:txBody>
      </p:sp>
      <p:sp>
        <p:nvSpPr>
          <p:cNvPr id="8" name="テキスト ボックス 7"/>
          <p:cNvSpPr txBox="1"/>
          <p:nvPr/>
        </p:nvSpPr>
        <p:spPr>
          <a:xfrm>
            <a:off x="377354" y="973113"/>
            <a:ext cx="7632848" cy="2554546"/>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◆研修修了要件の明文化</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pPr marL="101851"/>
            <a:r>
              <a:rPr lang="ja-JP" altLang="en-US" sz="1400" dirty="0" smtClean="0">
                <a:latin typeface="Meiryo UI" panose="020B0604030504040204" pitchFamily="50" charset="-128"/>
                <a:ea typeface="Meiryo UI" panose="020B0604030504040204" pitchFamily="50" charset="-128"/>
              </a:rPr>
              <a:t>　</a:t>
            </a:r>
            <a:r>
              <a:rPr lang="ja-JP" altLang="en-US" sz="1400" dirty="0" smtClean="0">
                <a:latin typeface="+mn-ea"/>
                <a:ea typeface="+mn-ea"/>
              </a:rPr>
              <a:t>受講修了証等の発行要件を事前に明文化し、受講者に伝える必要がある。</a:t>
            </a:r>
            <a:endParaRPr lang="en-US" altLang="ja-JP" sz="1400" dirty="0">
              <a:latin typeface="+mn-ea"/>
              <a:ea typeface="+mn-ea"/>
            </a:endParaRPr>
          </a:p>
          <a:p>
            <a:endParaRPr kumimoji="1" lang="en-US" altLang="ja-JP" sz="1400" dirty="0" smtClean="0">
              <a:latin typeface="+mn-ea"/>
              <a:ea typeface="+mn-ea"/>
            </a:endParaRPr>
          </a:p>
          <a:p>
            <a:endParaRPr kumimoji="1" lang="en-US" altLang="ja-JP" sz="1400" dirty="0">
              <a:latin typeface="+mn-ea"/>
              <a:ea typeface="+mn-ea"/>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◆危機管理規定の制定</a:t>
            </a:r>
            <a:endParaRPr kumimoji="1" lang="ja-JP" altLang="en-US" sz="2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pPr marL="101851"/>
            <a:r>
              <a:rPr kumimoji="1" lang="ja-JP" altLang="en-US" sz="1400" dirty="0" smtClean="0">
                <a:latin typeface="+mn-ea"/>
                <a:ea typeface="+mn-ea"/>
              </a:rPr>
              <a:t>　研修を開催する際に</a:t>
            </a:r>
            <a:r>
              <a:rPr lang="ja-JP" altLang="en-US" sz="1400" dirty="0" smtClean="0">
                <a:latin typeface="+mn-ea"/>
                <a:ea typeface="+mn-ea"/>
              </a:rPr>
              <a:t>発生する危機</a:t>
            </a:r>
            <a:r>
              <a:rPr lang="ja-JP" altLang="en-US" sz="1400" dirty="0">
                <a:latin typeface="+mn-ea"/>
                <a:ea typeface="+mn-ea"/>
              </a:rPr>
              <a:t>に迅速かつ的確に対応する</a:t>
            </a:r>
            <a:r>
              <a:rPr lang="ja-JP" altLang="en-US" sz="1400" dirty="0" smtClean="0">
                <a:latin typeface="+mn-ea"/>
                <a:ea typeface="+mn-ea"/>
              </a:rPr>
              <a:t>ための危機管理規定を制定する必要がある。</a:t>
            </a:r>
            <a:endParaRPr kumimoji="1" lang="en-US" altLang="ja-JP" sz="1400" b="1" dirty="0">
              <a:latin typeface="+mn-ea"/>
              <a:ea typeface="+mn-ea"/>
            </a:endParaRPr>
          </a:p>
        </p:txBody>
      </p:sp>
    </p:spTree>
    <p:extLst>
      <p:ext uri="{BB962C8B-B14F-4D97-AF65-F5344CB8AC3E}">
        <p14:creationId xmlns:p14="http://schemas.microsoft.com/office/powerpoint/2010/main" val="8835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17514" y="5581625"/>
            <a:ext cx="684076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1817514" y="3709417"/>
            <a:ext cx="6840760" cy="2838021"/>
          </a:xfrm>
          <a:prstGeom prst="rect">
            <a:avLst/>
          </a:prstGeom>
        </p:spPr>
        <p:txBody>
          <a:bodyPr wrap="square">
            <a:spAutoFit/>
          </a:bodyPr>
          <a:lstStyle/>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平成３０年度「職業実践専門課程等を通じた専修学校の質保証・向上の推進」</a:t>
            </a:r>
          </a:p>
          <a:p>
            <a:pPr algn="ctr"/>
            <a:r>
              <a:rPr lang="en-US" altLang="ja-JP" sz="1000" dirty="0">
                <a:latin typeface="Meiryo UI" panose="020B0604030504040204" pitchFamily="50" charset="-128"/>
                <a:ea typeface="Meiryo UI" panose="020B0604030504040204" pitchFamily="50" charset="-128"/>
              </a:rPr>
              <a:t>Ⅰ.</a:t>
            </a:r>
            <a:r>
              <a:rPr lang="ja-JP" altLang="en-US" sz="1000" dirty="0">
                <a:latin typeface="Meiryo UI" panose="020B0604030504040204" pitchFamily="50" charset="-128"/>
                <a:ea typeface="Meiryo UI" panose="020B0604030504040204" pitchFamily="50" charset="-128"/>
              </a:rPr>
              <a:t> 教職員の資質能力向上の推進</a:t>
            </a:r>
            <a:endParaRPr lang="en-US" altLang="ja-JP" sz="1000" dirty="0">
              <a:latin typeface="Meiryo UI" panose="020B0604030504040204" pitchFamily="50" charset="-128"/>
              <a:ea typeface="Meiryo UI" panose="020B0604030504040204" pitchFamily="50" charset="-128"/>
            </a:endParaRPr>
          </a:p>
          <a:p>
            <a:pPr algn="ctr"/>
            <a:r>
              <a:rPr lang="en-US" altLang="ja-JP" sz="1000" dirty="0">
                <a:latin typeface="Meiryo UI" panose="020B0604030504040204" pitchFamily="50" charset="-128"/>
                <a:ea typeface="Meiryo UI" panose="020B0604030504040204" pitchFamily="50" charset="-128"/>
              </a:rPr>
              <a:t>(ⅰ)</a:t>
            </a:r>
            <a:r>
              <a:rPr lang="ja-JP" altLang="en-US" sz="1000" dirty="0">
                <a:latin typeface="Meiryo UI" panose="020B0604030504040204" pitchFamily="50" charset="-128"/>
                <a:ea typeface="Meiryo UI" panose="020B0604030504040204" pitchFamily="50" charset="-128"/>
              </a:rPr>
              <a:t>自立的・持続的な研修体制づくりの推進事業</a:t>
            </a:r>
          </a:p>
          <a:p>
            <a:pPr algn="ctr"/>
            <a:endParaRPr lang="en-US" altLang="ja-JP" sz="1000" dirty="0">
              <a:latin typeface="Meiryo UI" panose="020B0604030504040204" pitchFamily="50" charset="-128"/>
              <a:ea typeface="Meiryo UI" panose="020B0604030504040204" pitchFamily="50" charset="-128"/>
            </a:endParaRPr>
          </a:p>
          <a:p>
            <a:pPr algn="ctr"/>
            <a:r>
              <a:rPr lang="ja-JP" altLang="en-US" sz="743" dirty="0">
                <a:latin typeface="Meiryo UI" panose="020B0604030504040204" pitchFamily="50" charset="-128"/>
                <a:ea typeface="Meiryo UI" panose="020B0604030504040204" pitchFamily="50" charset="-128"/>
              </a:rPr>
              <a:t>	</a:t>
            </a:r>
            <a:r>
              <a:rPr lang="ja-JP" altLang="en-US" sz="707" dirty="0">
                <a:latin typeface="Meiryo UI" panose="020B0604030504040204" pitchFamily="50" charset="-128"/>
                <a:ea typeface="Meiryo UI" panose="020B0604030504040204" pitchFamily="50" charset="-128"/>
              </a:rPr>
              <a:t>						</a:t>
            </a:r>
          </a:p>
          <a:p>
            <a:pPr algn="ctr"/>
            <a:r>
              <a:rPr lang="ja-JP" altLang="en-US" sz="707"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研修支援ガイドブック 実証講座</a:t>
            </a:r>
            <a:r>
              <a:rPr lang="ja-JP" altLang="en-US" sz="707" dirty="0">
                <a:latin typeface="Meiryo UI" panose="020B0604030504040204" pitchFamily="50" charset="-128"/>
                <a:ea typeface="Meiryo UI" panose="020B0604030504040204" pitchFamily="50" charset="-128"/>
              </a:rPr>
              <a:t>		</a:t>
            </a:r>
            <a:endParaRPr lang="en-US" altLang="ja-JP" sz="707" dirty="0">
              <a:latin typeface="Meiryo UI" panose="020B0604030504040204" pitchFamily="50" charset="-128"/>
              <a:ea typeface="Meiryo UI" panose="020B0604030504040204" pitchFamily="50" charset="-128"/>
            </a:endParaRPr>
          </a:p>
          <a:p>
            <a:pPr algn="ct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教育コーチング研修</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研修報告書</a:t>
            </a:r>
            <a:endParaRPr lang="ja-JP" altLang="en-US" sz="2000"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endParaRPr lang="ja-JP" altLang="en-US" sz="707" dirty="0">
              <a:latin typeface="Meiryo UI" panose="020B0604030504040204" pitchFamily="50" charset="-128"/>
              <a:ea typeface="Meiryo UI" panose="020B0604030504040204" pitchFamily="50" charset="-128"/>
            </a:endParaRPr>
          </a:p>
          <a:p>
            <a:r>
              <a:rPr lang="ja-JP" altLang="en-US" sz="707" dirty="0">
                <a:latin typeface="Meiryo UI" panose="020B0604030504040204" pitchFamily="50" charset="-128"/>
                <a:ea typeface="Meiryo UI" panose="020B0604030504040204" pitchFamily="50" charset="-128"/>
              </a:rPr>
              <a:t>										</a:t>
            </a:r>
          </a:p>
          <a:p>
            <a:r>
              <a:rPr lang="ja-JP" altLang="en-US" sz="707" dirty="0">
                <a:latin typeface="Meiryo UI" panose="020B0604030504040204" pitchFamily="50" charset="-128"/>
                <a:ea typeface="Meiryo UI" panose="020B0604030504040204" pitchFamily="50" charset="-128"/>
              </a:rPr>
              <a:t>										</a:t>
            </a:r>
          </a:p>
          <a:p>
            <a:r>
              <a:rPr lang="ja-JP" altLang="en-US" sz="707" dirty="0">
                <a:latin typeface="Meiryo UI" panose="020B0604030504040204" pitchFamily="50" charset="-128"/>
                <a:ea typeface="Meiryo UI" panose="020B0604030504040204" pitchFamily="50" charset="-128"/>
              </a:rPr>
              <a:t>		　						</a:t>
            </a:r>
          </a:p>
          <a:p>
            <a:r>
              <a:rPr lang="ja-JP" altLang="en-US" sz="707" dirty="0">
                <a:latin typeface="Meiryo UI" panose="020B0604030504040204" pitchFamily="50" charset="-128"/>
                <a:ea typeface="Meiryo UI" panose="020B0604030504040204" pitchFamily="50" charset="-128"/>
              </a:rPr>
              <a:t>							</a:t>
            </a:r>
          </a:p>
        </p:txBody>
      </p:sp>
      <p:sp>
        <p:nvSpPr>
          <p:cNvPr id="9" name="正方形/長方形 8"/>
          <p:cNvSpPr/>
          <p:nvPr/>
        </p:nvSpPr>
        <p:spPr>
          <a:xfrm>
            <a:off x="3977754" y="5810616"/>
            <a:ext cx="2520280" cy="253916"/>
          </a:xfrm>
          <a:prstGeom prst="rect">
            <a:avLst/>
          </a:prstGeom>
        </p:spPr>
        <p:txBody>
          <a:bodyPr wrap="square">
            <a:spAutoFit/>
          </a:bodyPr>
          <a:lstStyle/>
          <a:p>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一般社団法人</a:t>
            </a:r>
            <a:r>
              <a:rPr lang="zh-CN" altLang="ja-JP" sz="1050" kern="100" dirty="0">
                <a:latin typeface="Meiryo UI" panose="020B0604030504040204" pitchFamily="50" charset="-128"/>
                <a:ea typeface="Meiryo UI" panose="020B0604030504040204" pitchFamily="50" charset="-128"/>
                <a:cs typeface="Times New Roman" panose="02020603050405020304" pitchFamily="18" charset="0"/>
              </a:rPr>
              <a:t>全国専門学校</a:t>
            </a: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教育</a:t>
            </a:r>
            <a:r>
              <a:rPr lang="zh-CN" altLang="ja-JP" sz="1050" kern="100" dirty="0">
                <a:latin typeface="Meiryo UI" panose="020B0604030504040204" pitchFamily="50" charset="-128"/>
                <a:ea typeface="Meiryo UI" panose="020B0604030504040204" pitchFamily="50" charset="-128"/>
                <a:cs typeface="Times New Roman" panose="02020603050405020304" pitchFamily="18" charset="0"/>
              </a:rPr>
              <a:t>研究会</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973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40262" y="109017"/>
            <a:ext cx="10218212" cy="338554"/>
            <a:chOff x="253033" y="233338"/>
            <a:chExt cx="7056784" cy="478623"/>
          </a:xfrm>
        </p:grpSpPr>
        <p:sp>
          <p:nvSpPr>
            <p:cNvPr id="2" name="テキスト ボックス 1"/>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 概要</a:t>
              </a:r>
            </a:p>
          </p:txBody>
        </p:sp>
        <p:cxnSp>
          <p:nvCxnSpPr>
            <p:cNvPr id="4" name="直線コネクタ 3"/>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5" name="テキスト ボックス 4"/>
          <p:cNvSpPr txBox="1"/>
          <p:nvPr/>
        </p:nvSpPr>
        <p:spPr>
          <a:xfrm>
            <a:off x="377354" y="541065"/>
            <a:ext cx="7992888" cy="634019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◆目的</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pPr marL="101851"/>
            <a:r>
              <a:rPr lang="ja-JP" altLang="en-US" sz="1400" dirty="0">
                <a:latin typeface="Meiryo UI" panose="020B0604030504040204" pitchFamily="50" charset="-128"/>
                <a:ea typeface="Meiryo UI" panose="020B0604030504040204" pitchFamily="50" charset="-128"/>
              </a:rPr>
              <a:t>専修学校教育にアクティブラーニングを普及するとともに、本</a:t>
            </a:r>
            <a:r>
              <a:rPr lang="ja-JP" altLang="ja-JP" sz="1400" dirty="0">
                <a:latin typeface="Meiryo UI" panose="020B0604030504040204" pitchFamily="50" charset="-128"/>
                <a:ea typeface="Meiryo UI" panose="020B0604030504040204" pitchFamily="50" charset="-128"/>
              </a:rPr>
              <a:t>事業</a:t>
            </a:r>
            <a:r>
              <a:rPr lang="ja-JP" altLang="en-US" sz="1400" dirty="0">
                <a:latin typeface="Meiryo UI" panose="020B0604030504040204" pitchFamily="50" charset="-128"/>
                <a:ea typeface="Meiryo UI" panose="020B0604030504040204" pitchFamily="50" charset="-128"/>
              </a:rPr>
              <a:t>において作成した各種研修の企画・立案・運営を行う者を養成するための研修支援ガイドブックの受講者参加型研修の内容を検証・改善する。</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◆研修名</a:t>
            </a:r>
            <a:endParaRPr kumimoji="1" lang="ja-JP" altLang="en-US"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pPr marL="101851"/>
            <a:r>
              <a:rPr kumimoji="1" lang="ja-JP" altLang="en-US" sz="1400" dirty="0">
                <a:latin typeface="Meiryo UI" panose="020B0604030504040204" pitchFamily="50" charset="-128"/>
                <a:ea typeface="Meiryo UI" panose="020B0604030504040204" pitchFamily="50" charset="-128"/>
              </a:rPr>
              <a:t>効果的な対話のある授業や相談活動に生かせる</a:t>
            </a:r>
            <a:endParaRPr kumimoji="1" lang="en-US" altLang="ja-JP" sz="1400" dirty="0">
              <a:latin typeface="Meiryo UI" panose="020B0604030504040204" pitchFamily="50" charset="-128"/>
              <a:ea typeface="Meiryo UI" panose="020B0604030504040204" pitchFamily="50" charset="-128"/>
            </a:endParaRPr>
          </a:p>
          <a:p>
            <a:pPr lvl="0"/>
            <a:r>
              <a:rPr kumimoji="1" lang="ja-JP" altLang="en-US" sz="1400" dirty="0">
                <a:latin typeface="Meiryo UI" panose="020B0604030504040204" pitchFamily="50" charset="-128"/>
                <a:ea typeface="Meiryo UI" panose="020B0604030504040204" pitchFamily="50" charset="-128"/>
              </a:rPr>
              <a:t>　学習支援に有効なメソッド体得する「教育コーチング」研修</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◆研修目標</a:t>
            </a:r>
            <a:endParaRPr kumimoji="1" lang="en-US" altLang="ja-JP" sz="1400" b="1" dirty="0">
              <a:latin typeface="Meiryo UI" panose="020B0604030504040204" pitchFamily="50" charset="-128"/>
              <a:ea typeface="Meiryo UI" panose="020B0604030504040204" pitchFamily="50" charset="-128"/>
            </a:endParaRPr>
          </a:p>
          <a:p>
            <a:pPr lvl="0"/>
            <a:endParaRPr kumimoji="1" lang="en-US" altLang="ja-JP" sz="1400" dirty="0">
              <a:latin typeface="Meiryo UI" panose="020B0604030504040204" pitchFamily="50" charset="-128"/>
              <a:ea typeface="Meiryo UI" panose="020B0604030504040204" pitchFamily="50" charset="-128"/>
            </a:endParaRPr>
          </a:p>
          <a:p>
            <a:pPr marL="101851"/>
            <a:r>
              <a:rPr lang="ja-JP" altLang="ja-JP" sz="1400" dirty="0">
                <a:latin typeface="Meiryo UI" panose="020B0604030504040204" pitchFamily="50" charset="-128"/>
                <a:ea typeface="Meiryo UI" panose="020B0604030504040204" pitchFamily="50" charset="-128"/>
              </a:rPr>
              <a:t>本講座では</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傾聴</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質問</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承認のスキルを用いた効果的な対話の技法で</a:t>
            </a:r>
            <a:r>
              <a:rPr lang="ja-JP" altLang="en-US" sz="1400" dirty="0">
                <a:latin typeface="Meiryo UI" panose="020B0604030504040204" pitchFamily="50" charset="-128"/>
                <a:ea typeface="Meiryo UI" panose="020B0604030504040204" pitchFamily="50" charset="-128"/>
              </a:rPr>
              <a:t>ある</a:t>
            </a:r>
            <a:r>
              <a:rPr lang="ja-JP" altLang="ja-JP" sz="1400" dirty="0">
                <a:latin typeface="Meiryo UI" panose="020B0604030504040204" pitchFamily="50" charset="-128"/>
                <a:ea typeface="Meiryo UI" panose="020B0604030504040204" pitchFamily="50" charset="-128"/>
              </a:rPr>
              <a:t>コーチングを実践できるまでの</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スキルトレーニングとコーチングのポイントを学習し、深い学びにつながるアクティブラーニングを支える対話力のスキルトレーニングを行</a:t>
            </a:r>
            <a:r>
              <a:rPr lang="ja-JP" altLang="en-US" sz="1400" dirty="0">
                <a:latin typeface="Meiryo UI" panose="020B0604030504040204" pitchFamily="50" charset="-128"/>
                <a:ea typeface="Meiryo UI" panose="020B0604030504040204" pitchFamily="50" charset="-128"/>
              </a:rPr>
              <a:t>う</a:t>
            </a:r>
            <a:r>
              <a:rPr lang="ja-JP" altLang="ja-JP" sz="1400" dirty="0">
                <a:latin typeface="Meiryo UI" panose="020B0604030504040204" pitchFamily="50" charset="-128"/>
                <a:ea typeface="Meiryo UI" panose="020B0604030504040204" pitchFamily="50" charset="-128"/>
              </a:rPr>
              <a:t>。授業者の対話力はもちろん、学習者の対話のスキルをあげることによって、効果的な対話のある授業や相談活動に生かせるようになることを目標と</a:t>
            </a:r>
            <a:r>
              <a:rPr lang="ja-JP" altLang="en-US" sz="1400" dirty="0">
                <a:latin typeface="Meiryo UI" panose="020B0604030504040204" pitchFamily="50" charset="-128"/>
                <a:ea typeface="Meiryo UI" panose="020B0604030504040204" pitchFamily="50" charset="-128"/>
              </a:rPr>
              <a:t>する</a:t>
            </a:r>
            <a:r>
              <a:rPr lang="ja-JP" altLang="ja-JP" sz="1400"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◆日程</a:t>
            </a:r>
            <a:endParaRPr kumimoji="1" lang="en-US" altLang="ja-JP" sz="1400" b="1" dirty="0">
              <a:latin typeface="Meiryo UI" panose="020B0604030504040204" pitchFamily="50" charset="-128"/>
              <a:ea typeface="Meiryo UI" panose="020B0604030504040204" pitchFamily="50" charset="-128"/>
            </a:endParaRPr>
          </a:p>
          <a:p>
            <a:pPr lvl="0"/>
            <a:endParaRPr kumimoji="1" lang="en-US" altLang="ja-JP" sz="1400" dirty="0">
              <a:latin typeface="Meiryo UI" panose="020B0604030504040204" pitchFamily="50" charset="-128"/>
              <a:ea typeface="Meiryo UI" panose="020B0604030504040204" pitchFamily="50" charset="-128"/>
            </a:endParaRPr>
          </a:p>
          <a:p>
            <a:pPr lvl="0"/>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１日目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平成３０年８月２３日（木）１３</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００　～　２１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００　　</a:t>
            </a:r>
          </a:p>
          <a:p>
            <a:pPr lvl="0"/>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２日目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平成３０年８月２４日（金） 　９</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００　～　１２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００</a:t>
            </a: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15724" r="7153" b="488"/>
          <a:stretch/>
        </p:blipFill>
        <p:spPr>
          <a:xfrm>
            <a:off x="6137994" y="4645521"/>
            <a:ext cx="3096344" cy="209568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8" name="テキスト ボックス 7"/>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382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77354" y="613073"/>
            <a:ext cx="8208912" cy="5578450"/>
          </a:xfrm>
          <a:prstGeom prst="rect">
            <a:avLst/>
          </a:prstGeom>
        </p:spPr>
        <p:txBody>
          <a:bodyPr wrap="square">
            <a:spAutoFit/>
          </a:bodyPr>
          <a:lstStyle/>
          <a:p>
            <a:pPr lvl="0"/>
            <a:r>
              <a:rPr kumimoji="1" lang="ja-JP" altLang="en-US" sz="1400" b="1" dirty="0">
                <a:latin typeface="Meiryo UI" panose="020B0604030504040204" pitchFamily="50" charset="-128"/>
                <a:ea typeface="Meiryo UI" panose="020B0604030504040204" pitchFamily="50" charset="-128"/>
              </a:rPr>
              <a:t>◆講師</a:t>
            </a:r>
            <a:endParaRPr kumimoji="1" lang="en-US" altLang="ja-JP" sz="1400" b="1" dirty="0">
              <a:latin typeface="Meiryo UI" panose="020B0604030504040204" pitchFamily="50" charset="-128"/>
              <a:ea typeface="Meiryo UI" panose="020B0604030504040204" pitchFamily="50" charset="-128"/>
            </a:endParaRPr>
          </a:p>
          <a:p>
            <a:pPr lvl="0"/>
            <a:endParaRPr kumimoji="1" lang="en-US" altLang="ja-JP" sz="1400" dirty="0">
              <a:latin typeface="Meiryo UI" panose="020B0604030504040204" pitchFamily="50" charset="-128"/>
              <a:ea typeface="Meiryo UI" panose="020B0604030504040204" pitchFamily="50" charset="-128"/>
            </a:endParaRPr>
          </a:p>
          <a:p>
            <a:pPr lvl="0"/>
            <a:r>
              <a:rPr lang="ja-JP" altLang="en-US" sz="1400" dirty="0">
                <a:latin typeface="Meiryo UI" panose="020B0604030504040204" pitchFamily="50" charset="-128"/>
                <a:ea typeface="Meiryo UI" panose="020B0604030504040204" pitchFamily="50" charset="-128"/>
              </a:rPr>
              <a:t>　鈴木　健生（ユマニテク短期大学 副学長）</a:t>
            </a:r>
          </a:p>
          <a:p>
            <a:pPr marL="101851" lvl="0"/>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pPr marL="101851" lvl="0"/>
            <a:r>
              <a:rPr lang="ja-JP" altLang="en-US" sz="1200" dirty="0">
                <a:latin typeface="Meiryo UI" panose="020B0604030504040204" pitchFamily="50" charset="-128"/>
                <a:ea typeface="Meiryo UI" panose="020B0604030504040204" pitchFamily="50" charset="-128"/>
              </a:rPr>
              <a:t>　元　産業能率大学経営学部　教授</a:t>
            </a:r>
            <a:endParaRPr lang="en-US" altLang="ja-JP" sz="1200" dirty="0">
              <a:latin typeface="Meiryo UI" panose="020B0604030504040204" pitchFamily="50" charset="-128"/>
              <a:ea typeface="Meiryo UI" panose="020B0604030504040204" pitchFamily="50" charset="-128"/>
            </a:endParaRPr>
          </a:p>
          <a:p>
            <a:pPr marL="101851" lvl="0"/>
            <a:r>
              <a:rPr lang="ja-JP" altLang="en-US" sz="1200" dirty="0">
                <a:latin typeface="Meiryo UI" panose="020B0604030504040204" pitchFamily="50" charset="-128"/>
                <a:ea typeface="Meiryo UI" panose="020B0604030504040204" pitchFamily="50" charset="-128"/>
              </a:rPr>
              <a:t>　元　三重県立朝明高等学校進路指導　主事</a:t>
            </a:r>
          </a:p>
          <a:p>
            <a:pPr marL="101851" lvl="0"/>
            <a:r>
              <a:rPr lang="ja-JP" altLang="en-US" sz="1200" dirty="0">
                <a:latin typeface="Meiryo UI" panose="020B0604030504040204" pitchFamily="50" charset="-128"/>
                <a:ea typeface="Meiryo UI" panose="020B0604030504040204" pitchFamily="50" charset="-128"/>
              </a:rPr>
              <a:t>　木本高校・四日市四郷高校・桑名高校・朝明高校・飯野高校定時制にて国語科教員として</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年在職</a:t>
            </a:r>
          </a:p>
          <a:p>
            <a:pPr marL="101851" lvl="0"/>
            <a:endParaRPr lang="en-US" altLang="ja-JP" sz="1200" dirty="0">
              <a:latin typeface="Meiryo UI" panose="020B0604030504040204" pitchFamily="50" charset="-128"/>
              <a:ea typeface="Meiryo UI" panose="020B0604030504040204" pitchFamily="50" charset="-128"/>
            </a:endParaRPr>
          </a:p>
          <a:p>
            <a:pPr marL="101851" lvl="0"/>
            <a:r>
              <a:rPr lang="ja-JP" altLang="en-US" sz="1200" dirty="0">
                <a:latin typeface="Meiryo UI" panose="020B0604030504040204" pitchFamily="50" charset="-128"/>
                <a:ea typeface="Meiryo UI" panose="020B0604030504040204" pitchFamily="50" charset="-128"/>
              </a:rPr>
              <a:t>　≪教育研究実績≫</a:t>
            </a:r>
            <a:endParaRPr lang="en-US" altLang="ja-JP" sz="1200" dirty="0">
              <a:latin typeface="Meiryo UI" panose="020B0604030504040204" pitchFamily="50" charset="-128"/>
              <a:ea typeface="Meiryo UI" panose="020B0604030504040204" pitchFamily="50" charset="-128"/>
            </a:endParaRPr>
          </a:p>
          <a:p>
            <a:pPr marL="101851" lvl="0"/>
            <a:r>
              <a:rPr lang="ja-JP" altLang="en-US" sz="1200" dirty="0">
                <a:latin typeface="Meiryo UI" panose="020B0604030504040204" pitchFamily="50" charset="-128"/>
                <a:ea typeface="Meiryo UI" panose="020B0604030504040204" pitchFamily="50" charset="-128"/>
              </a:rPr>
              <a:t>　教育コーチングを活用した若年者の離転職相談活動</a:t>
            </a:r>
          </a:p>
          <a:p>
            <a:pPr marL="101851" lvl="0"/>
            <a:r>
              <a:rPr lang="ja-JP" altLang="en-US" sz="1200" dirty="0">
                <a:latin typeface="Meiryo UI" panose="020B0604030504040204" pitchFamily="50" charset="-128"/>
                <a:ea typeface="Meiryo UI" panose="020B0604030504040204" pitchFamily="50" charset="-128"/>
              </a:rPr>
              <a:t>　セルフコーチングプランナーの活用による自尊感情の育成と意識啓発</a:t>
            </a:r>
          </a:p>
          <a:p>
            <a:pPr marL="101851" lvl="0"/>
            <a:endParaRPr lang="en-US" altLang="ja-JP" sz="1200" dirty="0">
              <a:latin typeface="Meiryo UI" panose="020B0604030504040204" pitchFamily="50" charset="-128"/>
              <a:ea typeface="Meiryo UI" panose="020B0604030504040204" pitchFamily="50" charset="-128"/>
            </a:endParaRPr>
          </a:p>
          <a:p>
            <a:pPr marL="101851" lvl="0"/>
            <a:r>
              <a:rPr lang="ja-JP" altLang="en-US" sz="1200" dirty="0">
                <a:latin typeface="Meiryo UI" panose="020B0604030504040204" pitchFamily="50" charset="-128"/>
                <a:ea typeface="Meiryo UI" panose="020B0604030504040204" pitchFamily="50" charset="-128"/>
              </a:rPr>
              <a:t>　≪著　書≫</a:t>
            </a:r>
            <a:endParaRPr lang="en-US" altLang="ja-JP" sz="1200" dirty="0">
              <a:latin typeface="Meiryo UI" panose="020B0604030504040204" pitchFamily="50" charset="-128"/>
              <a:ea typeface="Meiryo UI" panose="020B0604030504040204" pitchFamily="50" charset="-128"/>
            </a:endParaRPr>
          </a:p>
          <a:p>
            <a:pPr marL="101851" lvl="0"/>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この一冊でわかるアクティブラーニング</a:t>
            </a:r>
            <a:r>
              <a:rPr lang="en-US" altLang="ja-JP" sz="1200" dirty="0">
                <a:latin typeface="Meiryo UI" panose="020B0604030504040204" pitchFamily="50" charset="-128"/>
                <a:ea typeface="Meiryo UI" panose="020B0604030504040204" pitchFamily="50" charset="-128"/>
              </a:rPr>
              <a:t>』PHP</a:t>
            </a:r>
            <a:r>
              <a:rPr lang="ja-JP" altLang="en-US" sz="1200" dirty="0">
                <a:latin typeface="Meiryo UI" panose="020B0604030504040204" pitchFamily="50" charset="-128"/>
                <a:ea typeface="Meiryo UI" panose="020B0604030504040204" pitchFamily="50" charset="-128"/>
              </a:rPr>
              <a:t>研究所</a:t>
            </a:r>
          </a:p>
          <a:p>
            <a:pPr marL="101851" lvl="0"/>
            <a:r>
              <a:rPr lang="ja-JP" altLang="en-US" sz="1200" dirty="0">
                <a:latin typeface="Meiryo UI" panose="020B0604030504040204" pitchFamily="50" charset="-128"/>
                <a:ea typeface="Meiryo UI" panose="020B0604030504040204" pitchFamily="50" charset="-128"/>
              </a:rPr>
              <a:t>　・「こどもの心に届くことば届かないことば」（共著）　</a:t>
            </a:r>
            <a:r>
              <a:rPr lang="en-US" altLang="ja-JP" sz="1200" dirty="0">
                <a:latin typeface="Meiryo UI" panose="020B0604030504040204" pitchFamily="50" charset="-128"/>
                <a:ea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　学研</a:t>
            </a:r>
          </a:p>
          <a:p>
            <a:pPr marL="101851" lvl="0"/>
            <a:r>
              <a:rPr lang="ja-JP" altLang="en-US" sz="1200" dirty="0">
                <a:latin typeface="Meiryo UI" panose="020B0604030504040204" pitchFamily="50" charset="-128"/>
                <a:ea typeface="Meiryo UI" panose="020B0604030504040204" pitchFamily="50" charset="-128"/>
              </a:rPr>
              <a:t>　・セルフコーチングプランナー「オーパ！」　</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a:t>
            </a:r>
          </a:p>
          <a:p>
            <a:pPr marL="101851" lvl="0"/>
            <a:r>
              <a:rPr lang="ja-JP" altLang="en-US" sz="1200" dirty="0">
                <a:latin typeface="Meiryo UI" panose="020B0604030504040204" pitchFamily="50" charset="-128"/>
                <a:ea typeface="Meiryo UI" panose="020B0604030504040204" pitchFamily="50" charset="-128"/>
              </a:rPr>
              <a:t>　・インターンシップの手引き　</a:t>
            </a:r>
            <a:r>
              <a:rPr lang="en-US" altLang="ja-JP" sz="1200" dirty="0">
                <a:latin typeface="Meiryo UI" panose="020B0604030504040204" pitchFamily="50" charset="-128"/>
                <a:ea typeface="Meiryo UI" panose="020B0604030504040204" pitchFamily="50" charset="-128"/>
              </a:rPr>
              <a:t>2009</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　三重県教育委員会</a:t>
            </a:r>
            <a:endParaRPr lang="en-US" altLang="ja-JP" sz="1200" dirty="0">
              <a:latin typeface="Meiryo UI" panose="020B0604030504040204" pitchFamily="50" charset="-128"/>
              <a:ea typeface="Meiryo UI" panose="020B0604030504040204" pitchFamily="50" charset="-128"/>
            </a:endParaRPr>
          </a:p>
          <a:p>
            <a:pPr marL="101851" lvl="0"/>
            <a:endParaRPr lang="en-US" altLang="ja-JP" sz="12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◆申込数・参加者 </a:t>
            </a:r>
            <a:r>
              <a:rPr lang="ja-JP" altLang="en-US" sz="1400" dirty="0">
                <a:latin typeface="Meiryo UI" panose="020B0604030504040204" pitchFamily="50" charset="-128"/>
                <a:ea typeface="Meiryo UI" panose="020B0604030504040204" pitchFamily="50" charset="-128"/>
              </a:rPr>
              <a:t>　１３名申込、１２名参加（１名欠席）</a:t>
            </a:r>
            <a:endParaRPr kumimoji="1" lang="en-US" altLang="ja-JP" sz="1400" dirty="0">
              <a:latin typeface="Meiryo UI" panose="020B0604030504040204" pitchFamily="50" charset="-128"/>
              <a:ea typeface="Meiryo UI" panose="020B0604030504040204" pitchFamily="50" charset="-128"/>
            </a:endParaRPr>
          </a:p>
          <a:p>
            <a:pPr lvl="0"/>
            <a:endParaRPr kumimoji="1" lang="en-US" altLang="ja-JP" sz="1400" b="1" dirty="0">
              <a:latin typeface="Meiryo UI" panose="020B0604030504040204" pitchFamily="50" charset="-128"/>
              <a:ea typeface="Meiryo UI" panose="020B0604030504040204" pitchFamily="50" charset="-128"/>
            </a:endParaRPr>
          </a:p>
          <a:p>
            <a:pPr lvl="0"/>
            <a:endParaRPr kumimoji="1" lang="en-US" altLang="ja-JP" sz="1400" b="1" dirty="0">
              <a:latin typeface="Meiryo UI" panose="020B0604030504040204" pitchFamily="50" charset="-128"/>
              <a:ea typeface="Meiryo UI" panose="020B0604030504040204" pitchFamily="50" charset="-128"/>
            </a:endParaRPr>
          </a:p>
          <a:p>
            <a:pPr lvl="0"/>
            <a:endParaRPr kumimoji="1" lang="en-US" altLang="ja-JP" sz="1400" b="1" dirty="0">
              <a:latin typeface="Meiryo UI" panose="020B0604030504040204" pitchFamily="50" charset="-128"/>
              <a:ea typeface="Meiryo UI" panose="020B0604030504040204" pitchFamily="50" charset="-128"/>
            </a:endParaRPr>
          </a:p>
          <a:p>
            <a:pPr lvl="0"/>
            <a:r>
              <a:rPr kumimoji="1" lang="ja-JP" altLang="en-US" sz="1400" b="1" dirty="0">
                <a:latin typeface="Meiryo UI" panose="020B0604030504040204" pitchFamily="50" charset="-128"/>
                <a:ea typeface="Meiryo UI" panose="020B0604030504040204" pitchFamily="50" charset="-128"/>
              </a:rPr>
              <a:t>◆会場 </a:t>
            </a:r>
            <a:r>
              <a:rPr kumimoji="1" lang="ja-JP" altLang="en-US" sz="1400" dirty="0">
                <a:latin typeface="Meiryo UI" panose="020B0604030504040204" pitchFamily="50" charset="-128"/>
                <a:ea typeface="Meiryo UI" panose="020B0604030504040204" pitchFamily="50" charset="-128"/>
              </a:rPr>
              <a:t>　  セミナーハウス　クロス・ウェーブ幕張　　　　　　　</a:t>
            </a:r>
          </a:p>
          <a:p>
            <a:pPr lvl="0"/>
            <a:r>
              <a:rPr kumimoji="1" lang="ja-JP" altLang="en-US" sz="14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住所　 ：千葉県千葉市美浜区中瀬３－１　　</a:t>
            </a:r>
          </a:p>
          <a:p>
            <a:pPr lvl="0"/>
            <a:r>
              <a:rPr kumimoji="1" lang="ja-JP" altLang="en-US" sz="1200" dirty="0">
                <a:latin typeface="Meiryo UI" panose="020B0604030504040204" pitchFamily="50" charset="-128"/>
                <a:ea typeface="Meiryo UI" panose="020B0604030504040204" pitchFamily="50" charset="-128"/>
              </a:rPr>
              <a:t>　　            ＴＥＬ：０４３－２９８－１１６１</a:t>
            </a:r>
            <a:endParaRPr kumimoji="1" lang="en-US" altLang="ja-JP" sz="1200" dirty="0">
              <a:latin typeface="Meiryo UI" panose="020B0604030504040204" pitchFamily="50" charset="-128"/>
              <a:ea typeface="Meiryo UI" panose="020B0604030504040204" pitchFamily="50" charset="-128"/>
            </a:endParaRPr>
          </a:p>
          <a:p>
            <a:pPr marL="101851" lvl="0"/>
            <a:endParaRPr lang="ja-JP" altLang="en-US" sz="12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 概要</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9962" y="3294576"/>
            <a:ext cx="3749787" cy="210925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9" name="テキスト ボックス 8"/>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717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7354" y="384779"/>
            <a:ext cx="7413424" cy="738664"/>
          </a:xfrm>
          <a:prstGeom prst="rect">
            <a:avLst/>
          </a:prstGeom>
        </p:spPr>
        <p:txBody>
          <a:bodyPr wrap="square">
            <a:spAutoFit/>
          </a:bodyPr>
          <a:lstStyle/>
          <a:p>
            <a:pPr lvl="0"/>
            <a:endParaRPr kumimoji="1" lang="en-US" altLang="ja-JP" sz="14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◆研修内容</a:t>
            </a:r>
            <a:endParaRPr kumimoji="1" lang="en-US" altLang="ja-JP" sz="1400" b="1" dirty="0">
              <a:latin typeface="Meiryo UI" panose="020B0604030504040204" pitchFamily="50" charset="-128"/>
              <a:ea typeface="Meiryo UI" panose="020B0604030504040204" pitchFamily="50" charset="-128"/>
            </a:endParaRPr>
          </a:p>
          <a:p>
            <a:pPr lvl="0"/>
            <a:endParaRPr kumimoji="1" lang="en-US" altLang="ja-JP" sz="14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l="21901" t="1" r="25732" b="1"/>
          <a:stretch/>
        </p:blipFill>
        <p:spPr>
          <a:xfrm>
            <a:off x="6642050" y="3349377"/>
            <a:ext cx="2681490" cy="288032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graphicFrame>
        <p:nvGraphicFramePr>
          <p:cNvPr id="14" name="表 13"/>
          <p:cNvGraphicFramePr>
            <a:graphicFrameLocks noGrp="1"/>
          </p:cNvGraphicFramePr>
          <p:nvPr>
            <p:extLst>
              <p:ext uri="{D42A27DB-BD31-4B8C-83A1-F6EECF244321}">
                <p14:modId xmlns:p14="http://schemas.microsoft.com/office/powerpoint/2010/main" val="511624560"/>
              </p:ext>
            </p:extLst>
          </p:nvPr>
        </p:nvGraphicFramePr>
        <p:xfrm>
          <a:off x="665386" y="1123443"/>
          <a:ext cx="5523489" cy="5950247"/>
        </p:xfrm>
        <a:graphic>
          <a:graphicData uri="http://schemas.openxmlformats.org/drawingml/2006/table">
            <a:tbl>
              <a:tblPr firstRow="1" firstCol="1" lastRow="1" lastCol="1" bandRow="1" bandCol="1">
                <a:tableStyleId>{17292A2E-F333-43FB-9621-5CBBE7FDCDCB}</a:tableStyleId>
              </a:tblPr>
              <a:tblGrid>
                <a:gridCol w="1064383">
                  <a:extLst>
                    <a:ext uri="{9D8B030D-6E8A-4147-A177-3AD203B41FA5}">
                      <a16:colId xmlns:a16="http://schemas.microsoft.com/office/drawing/2014/main" xmlns="" val="20000"/>
                    </a:ext>
                  </a:extLst>
                </a:gridCol>
                <a:gridCol w="135047">
                  <a:extLst>
                    <a:ext uri="{9D8B030D-6E8A-4147-A177-3AD203B41FA5}">
                      <a16:colId xmlns:a16="http://schemas.microsoft.com/office/drawing/2014/main" xmlns="" val="20001"/>
                    </a:ext>
                  </a:extLst>
                </a:gridCol>
                <a:gridCol w="4324059">
                  <a:extLst>
                    <a:ext uri="{9D8B030D-6E8A-4147-A177-3AD203B41FA5}">
                      <a16:colId xmlns:a16="http://schemas.microsoft.com/office/drawing/2014/main" xmlns="" val="20002"/>
                    </a:ext>
                  </a:extLst>
                </a:gridCol>
              </a:tblGrid>
              <a:tr h="232028">
                <a:tc>
                  <a:txBody>
                    <a:bodyPr/>
                    <a:lstStyle/>
                    <a:p>
                      <a:pPr algn="ctr">
                        <a:spcAft>
                          <a:spcPts val="0"/>
                        </a:spcAft>
                      </a:pPr>
                      <a:r>
                        <a:rPr lang="ja-JP" sz="1200" kern="0" dirty="0">
                          <a:effectLst/>
                          <a:latin typeface="Meiryo UI" panose="020B0604030504040204" pitchFamily="50" charset="-128"/>
                          <a:ea typeface="Meiryo UI" panose="020B0604030504040204" pitchFamily="50" charset="-128"/>
                        </a:rPr>
                        <a:t>時　　間</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R w="12700" cap="flat" cmpd="sng" algn="ctr">
                      <a:solidFill>
                        <a:schemeClr val="accent4"/>
                      </a:solidFill>
                      <a:prstDash val="sysDot"/>
                      <a:round/>
                      <a:headEnd type="none" w="med" len="med"/>
                      <a:tailEnd type="none" w="med" len="med"/>
                    </a:lnR>
                  </a:tcPr>
                </a:tc>
                <a:tc gridSpan="2">
                  <a:txBody>
                    <a:bodyPr/>
                    <a:lstStyle/>
                    <a:p>
                      <a:pPr algn="ctr">
                        <a:spcAft>
                          <a:spcPts val="0"/>
                        </a:spcAft>
                      </a:pPr>
                      <a:r>
                        <a:rPr lang="ja-JP" sz="1200" kern="0" dirty="0">
                          <a:effectLst/>
                          <a:latin typeface="Meiryo UI" panose="020B0604030504040204" pitchFamily="50" charset="-128"/>
                          <a:ea typeface="Meiryo UI" panose="020B0604030504040204" pitchFamily="50" charset="-128"/>
                        </a:rPr>
                        <a:t>内　　　　　容</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xmlns="" val="10000"/>
                  </a:ext>
                </a:extLst>
              </a:tr>
              <a:tr h="257537">
                <a:tc gridSpan="3">
                  <a:txBody>
                    <a:bodyPr/>
                    <a:lstStyle/>
                    <a:p>
                      <a:pPr algn="l">
                        <a:spcAft>
                          <a:spcPts val="0"/>
                        </a:spcAft>
                      </a:pPr>
                      <a:r>
                        <a:rPr lang="ja-JP" altLang="en-US" sz="1200" b="0" kern="0" dirty="0">
                          <a:effectLst/>
                          <a:latin typeface="Meiryo UI" panose="020B0604030504040204" pitchFamily="50" charset="-128"/>
                          <a:ea typeface="Meiryo UI" panose="020B0604030504040204" pitchFamily="50" charset="-128"/>
                        </a:rPr>
                        <a:t>　</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lang="ja-JP" altLang="ja-JP" sz="1200" b="0" kern="0" dirty="0">
                          <a:effectLst/>
                          <a:latin typeface="Meiryo UI" panose="020B0604030504040204" pitchFamily="50" charset="-128"/>
                          <a:ea typeface="Meiryo UI" panose="020B0604030504040204" pitchFamily="50" charset="-128"/>
                        </a:rPr>
                        <a:t>日目（８／２</a:t>
                      </a:r>
                      <a:r>
                        <a:rPr lang="ja-JP" altLang="en-US" sz="1200" b="0" kern="0" dirty="0">
                          <a:effectLst/>
                          <a:latin typeface="Meiryo UI" panose="020B0604030504040204" pitchFamily="50" charset="-128"/>
                          <a:ea typeface="Meiryo UI" panose="020B0604030504040204" pitchFamily="50" charset="-128"/>
                        </a:rPr>
                        <a:t>３</a:t>
                      </a:r>
                      <a:r>
                        <a:rPr lang="ja-JP" altLang="ja-JP" sz="1200" b="0" kern="0" dirty="0">
                          <a:effectLst/>
                          <a:latin typeface="Meiryo UI" panose="020B0604030504040204" pitchFamily="50" charset="-128"/>
                          <a:ea typeface="Meiryo UI" panose="020B0604030504040204" pitchFamily="50" charset="-128"/>
                        </a:rPr>
                        <a:t>）</a:t>
                      </a:r>
                      <a:endParaRPr lang="ja-JP" alt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599808">
                <a:tc gridSpan="2">
                  <a:txBody>
                    <a:bodyPr/>
                    <a:lstStyle/>
                    <a:p>
                      <a:pPr algn="ctr">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１３</a:t>
                      </a:r>
                      <a:r>
                        <a:rPr lang="en-US" sz="1200" b="0" kern="0" dirty="0">
                          <a:effectLst/>
                          <a:latin typeface="Meiryo UI" panose="020B0604030504040204" pitchFamily="50" charset="-128"/>
                          <a:ea typeface="Meiryo UI" panose="020B0604030504040204" pitchFamily="50" charset="-128"/>
                        </a:rPr>
                        <a:t>:</a:t>
                      </a:r>
                      <a:r>
                        <a:rPr lang="ja-JP" sz="1200" b="0" kern="0" dirty="0">
                          <a:effectLst/>
                          <a:latin typeface="Meiryo UI" panose="020B0604030504040204" pitchFamily="50" charset="-128"/>
                          <a:ea typeface="Meiryo UI" panose="020B0604030504040204" pitchFamily="50" charset="-128"/>
                        </a:rPr>
                        <a:t>００～</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R w="12700" cap="flat" cmpd="sng" algn="ctr">
                      <a:solidFill>
                        <a:schemeClr val="accent4"/>
                      </a:solidFill>
                      <a:prstDash val="sysDot"/>
                      <a:round/>
                      <a:headEnd type="none" w="med" len="med"/>
                      <a:tailEnd type="none" w="med" len="med"/>
                    </a:lnR>
                    <a:lnB w="12700" cap="flat" cmpd="sng" algn="ctr">
                      <a:solidFill>
                        <a:schemeClr val="accent4"/>
                      </a:solidFill>
                      <a:prstDash val="sysDot"/>
                      <a:round/>
                      <a:headEnd type="none" w="med" len="med"/>
                      <a:tailEnd type="none" w="med" len="med"/>
                    </a:lnB>
                  </a:tcPr>
                </a:tc>
                <a:tc hMerge="1">
                  <a:txBody>
                    <a:bodyPr/>
                    <a:lstStyle/>
                    <a:p>
                      <a:pPr algn="just">
                        <a:spcAft>
                          <a:spcPts val="0"/>
                        </a:spcAft>
                      </a:pP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B w="12700" cap="flat" cmpd="sng" algn="ctr">
                      <a:solidFill>
                        <a:schemeClr val="accent4"/>
                      </a:solidFill>
                      <a:prstDash val="sysDot"/>
                      <a:round/>
                      <a:headEnd type="none" w="med" len="med"/>
                      <a:tailEnd type="none" w="med" len="med"/>
                    </a:lnB>
                  </a:tcPr>
                </a:tc>
                <a:tc>
                  <a:txBody>
                    <a:bodyPr/>
                    <a:lstStyle/>
                    <a:p>
                      <a:pPr algn="just">
                        <a:spcAft>
                          <a:spcPts val="0"/>
                        </a:spcAft>
                      </a:pPr>
                      <a:r>
                        <a:rPr lang="en-US" sz="1200" b="0" kern="0" dirty="0">
                          <a:effectLst/>
                          <a:latin typeface="Meiryo UI" panose="020B0604030504040204" pitchFamily="50" charset="-128"/>
                          <a:ea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endParaRPr>
                    </a:p>
                    <a:p>
                      <a:pPr algn="just">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altLang="ja-JP" sz="1200" b="0" kern="0" dirty="0">
                          <a:effectLst/>
                          <a:latin typeface="Meiryo UI" panose="020B0604030504040204" pitchFamily="50" charset="-128"/>
                          <a:ea typeface="Meiryo UI" panose="020B0604030504040204" pitchFamily="50" charset="-128"/>
                        </a:rPr>
                        <a:t>○</a:t>
                      </a: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研修の概要説明ならびに講師紹介及び参加者の自己紹介</a:t>
                      </a:r>
                      <a:endParaRPr lang="ja-JP" sz="1200" b="0" kern="100" dirty="0">
                        <a:effectLst/>
                        <a:latin typeface="Meiryo UI" panose="020B0604030504040204" pitchFamily="50" charset="-128"/>
                        <a:ea typeface="Meiryo UI" panose="020B0604030504040204" pitchFamily="50" charset="-128"/>
                      </a:endParaRPr>
                    </a:p>
                    <a:p>
                      <a:pPr algn="just">
                        <a:spcAft>
                          <a:spcPts val="0"/>
                        </a:spcAft>
                        <a:tabLst>
                          <a:tab pos="1704975" algn="l"/>
                        </a:tabLst>
                      </a:pPr>
                      <a:r>
                        <a:rPr lang="ja-JP" altLang="en-US" sz="1200" b="0" kern="100" dirty="0">
                          <a:effectLst/>
                          <a:latin typeface="Meiryo UI" panose="020B0604030504040204" pitchFamily="50" charset="-128"/>
                          <a:ea typeface="Meiryo UI" panose="020B0604030504040204" pitchFamily="50" charset="-128"/>
                        </a:rPr>
                        <a:t>　  </a:t>
                      </a:r>
                      <a:r>
                        <a:rPr lang="ja-JP" altLang="ja-JP" sz="1200" b="0" kern="0" dirty="0">
                          <a:effectLst/>
                          <a:latin typeface="Meiryo UI" panose="020B0604030504040204" pitchFamily="50" charset="-128"/>
                          <a:ea typeface="Meiryo UI" panose="020B0604030504040204" pitchFamily="50" charset="-128"/>
                        </a:rPr>
                        <a:t>○</a:t>
                      </a:r>
                      <a:r>
                        <a:rPr lang="ja-JP" altLang="en-US" sz="1200" b="0" kern="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アイスブレイク</a:t>
                      </a:r>
                      <a:endParaRPr lang="en-US" altLang="ja-JP" sz="1200" b="0" kern="100" dirty="0">
                        <a:effectLst/>
                        <a:latin typeface="Meiryo UI" panose="020B0604030504040204" pitchFamily="50" charset="-128"/>
                        <a:ea typeface="Meiryo UI" panose="020B0604030504040204" pitchFamily="50" charset="-128"/>
                      </a:endParaRPr>
                    </a:p>
                    <a:p>
                      <a:pPr algn="just">
                        <a:spcAft>
                          <a:spcPts val="0"/>
                        </a:spcAft>
                        <a:tabLst>
                          <a:tab pos="1704975" algn="l"/>
                        </a:tabLst>
                      </a:pPr>
                      <a:r>
                        <a:rPr lang="en-US" altLang="ja-JP" sz="1200" b="0" kern="100" baseline="0" dirty="0">
                          <a:effectLst/>
                          <a:latin typeface="Meiryo UI" panose="020B0604030504040204" pitchFamily="50" charset="-128"/>
                          <a:ea typeface="Meiryo UI" panose="020B0604030504040204" pitchFamily="50" charset="-128"/>
                        </a:rPr>
                        <a:t> </a:t>
                      </a:r>
                      <a:r>
                        <a:rPr lang="ja-JP" altLang="en-US" sz="1200" b="0" kern="100" baseline="0" dirty="0">
                          <a:effectLst/>
                          <a:latin typeface="Meiryo UI" panose="020B0604030504040204" pitchFamily="50" charset="-128"/>
                          <a:ea typeface="Meiryo UI" panose="020B0604030504040204" pitchFamily="50" charset="-128"/>
                        </a:rPr>
                        <a:t>  </a:t>
                      </a:r>
                      <a:r>
                        <a:rPr lang="en-US" altLang="ja-JP" sz="1200" b="0" kern="100" baseline="0" dirty="0">
                          <a:effectLst/>
                          <a:latin typeface="Meiryo UI" panose="020B0604030504040204" pitchFamily="50" charset="-128"/>
                          <a:ea typeface="Meiryo UI" panose="020B0604030504040204" pitchFamily="50" charset="-128"/>
                        </a:rPr>
                        <a:t> </a:t>
                      </a:r>
                      <a:r>
                        <a:rPr lang="ja-JP" altLang="ja-JP" sz="1200" b="0" kern="0" dirty="0">
                          <a:effectLst/>
                          <a:latin typeface="Meiryo UI" panose="020B0604030504040204" pitchFamily="50" charset="-128"/>
                          <a:ea typeface="Meiryo UI" panose="020B0604030504040204" pitchFamily="50" charset="-128"/>
                        </a:rPr>
                        <a:t>○</a:t>
                      </a:r>
                      <a:r>
                        <a:rPr lang="en-US" altLang="ja-JP" sz="1200" b="0" kern="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受講生同士の「対話」をしやすくするためのワークを実施</a:t>
                      </a:r>
                      <a:r>
                        <a:rPr lang="ja-JP" sz="1200" b="0" kern="0" dirty="0">
                          <a:effectLst/>
                          <a:latin typeface="Meiryo UI" panose="020B0604030504040204" pitchFamily="50" charset="-128"/>
                          <a:ea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endParaRPr>
                    </a:p>
                    <a:p>
                      <a:pPr algn="just">
                        <a:spcAft>
                          <a:spcPts val="0"/>
                        </a:spcAft>
                      </a:pPr>
                      <a:r>
                        <a:rPr lang="ja-JP" sz="1200" b="0" kern="0" dirty="0">
                          <a:effectLst/>
                          <a:latin typeface="Meiryo UI" panose="020B0604030504040204" pitchFamily="50" charset="-128"/>
                          <a:ea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B w="1270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xmlns="" val="10002"/>
                  </a:ext>
                </a:extLst>
              </a:tr>
              <a:tr h="1264832">
                <a:tc gridSpan="2">
                  <a:txBody>
                    <a:bodyPr/>
                    <a:lstStyle/>
                    <a:p>
                      <a:pPr algn="ctr">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１４</a:t>
                      </a:r>
                      <a:r>
                        <a:rPr lang="en-US" sz="1200" b="0" kern="0" dirty="0">
                          <a:effectLst/>
                          <a:latin typeface="Meiryo UI" panose="020B0604030504040204" pitchFamily="50" charset="-128"/>
                          <a:ea typeface="Meiryo UI" panose="020B0604030504040204" pitchFamily="50" charset="-128"/>
                        </a:rPr>
                        <a:t>:</a:t>
                      </a:r>
                      <a:r>
                        <a:rPr lang="ja-JP" sz="1200" b="0" kern="0" dirty="0">
                          <a:effectLst/>
                          <a:latin typeface="Meiryo UI" panose="020B0604030504040204" pitchFamily="50" charset="-128"/>
                          <a:ea typeface="Meiryo UI" panose="020B0604030504040204" pitchFamily="50" charset="-128"/>
                        </a:rPr>
                        <a:t>００～</a:t>
                      </a:r>
                      <a:endParaRPr lang="ja-JP" sz="1200" b="0" kern="100" dirty="0">
                        <a:effectLst/>
                        <a:latin typeface="Meiryo UI" panose="020B0604030504040204" pitchFamily="50" charset="-128"/>
                        <a:ea typeface="Meiryo UI" panose="020B0604030504040204" pitchFamily="50" charset="-128"/>
                      </a:endParaRPr>
                    </a:p>
                    <a:p>
                      <a:pPr indent="66675" algn="ctr">
                        <a:spcAft>
                          <a:spcPts val="0"/>
                        </a:spcAft>
                      </a:pPr>
                      <a:r>
                        <a:rPr lang="en-US" sz="1200" b="0" kern="0" dirty="0">
                          <a:effectLst/>
                          <a:latin typeface="Meiryo UI" panose="020B0604030504040204" pitchFamily="50" charset="-128"/>
                          <a:ea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R w="12700" cap="flat" cmpd="sng" algn="ctr">
                      <a:solidFill>
                        <a:schemeClr val="accent4"/>
                      </a:solidFill>
                      <a:prstDash val="sysDot"/>
                      <a:round/>
                      <a:headEnd type="none" w="med" len="med"/>
                      <a:tailEnd type="none" w="med" len="med"/>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tcPr>
                </a:tc>
                <a:tc hMerge="1">
                  <a:txBody>
                    <a:bodyPr/>
                    <a:lstStyle/>
                    <a:p>
                      <a:pPr algn="just">
                        <a:spcAft>
                          <a:spcPts val="0"/>
                        </a:spcAft>
                      </a:pP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tcPr>
                </a:tc>
                <a:tc>
                  <a:txBody>
                    <a:bodyPr/>
                    <a:lstStyle/>
                    <a:p>
                      <a:pPr algn="just">
                        <a:spcAft>
                          <a:spcPts val="0"/>
                        </a:spcAft>
                      </a:pPr>
                      <a:r>
                        <a:rPr lang="en-US" sz="1200" b="0" kern="100" dirty="0">
                          <a:effectLst/>
                          <a:latin typeface="Meiryo UI" panose="020B0604030504040204" pitchFamily="50" charset="-128"/>
                          <a:ea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endParaRP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1</a:t>
                      </a:r>
                      <a:r>
                        <a:rPr lang="en-US" altLang="ja-JP" sz="1200" b="0" kern="100" dirty="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　信頼関係を壊す</a:t>
                      </a:r>
                      <a:r>
                        <a:rPr lang="en-US" sz="1200" b="0" kern="100" dirty="0">
                          <a:effectLst/>
                          <a:latin typeface="Meiryo UI" panose="020B0604030504040204" pitchFamily="50" charset="-128"/>
                          <a:ea typeface="Meiryo UI" panose="020B0604030504040204" pitchFamily="50" charset="-128"/>
                        </a:rPr>
                        <a:t>6</a:t>
                      </a:r>
                      <a:r>
                        <a:rPr lang="ja-JP" sz="1200" b="0" kern="100" dirty="0" err="1">
                          <a:effectLst/>
                          <a:latin typeface="Meiryo UI" panose="020B0604030504040204" pitchFamily="50" charset="-128"/>
                          <a:ea typeface="Meiryo UI" panose="020B0604030504040204" pitchFamily="50" charset="-128"/>
                        </a:rPr>
                        <a:t>つの</a:t>
                      </a:r>
                      <a:r>
                        <a:rPr lang="ja-JP" sz="1200" b="0" kern="100" dirty="0">
                          <a:effectLst/>
                          <a:latin typeface="Meiryo UI" panose="020B0604030504040204" pitchFamily="50" charset="-128"/>
                          <a:ea typeface="Meiryo UI" panose="020B0604030504040204" pitchFamily="50" charset="-128"/>
                        </a:rPr>
                        <a:t>言葉がけ</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2</a:t>
                      </a:r>
                      <a:r>
                        <a:rPr lang="en-US" altLang="ja-JP" sz="1200" b="0" kern="100" dirty="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　効果的な言葉がけの基本</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3.</a:t>
                      </a:r>
                      <a:r>
                        <a:rPr lang="ja-JP" sz="1200" b="0" kern="100" dirty="0">
                          <a:effectLst/>
                          <a:latin typeface="Meiryo UI" panose="020B0604030504040204" pitchFamily="50" charset="-128"/>
                          <a:ea typeface="Meiryo UI" panose="020B0604030504040204" pitchFamily="50" charset="-128"/>
                        </a:rPr>
                        <a:t>　コーチングとは</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4.</a:t>
                      </a:r>
                      <a:r>
                        <a:rPr lang="ja-JP" sz="1200" b="0" kern="100" dirty="0">
                          <a:effectLst/>
                          <a:latin typeface="Meiryo UI" panose="020B0604030504040204" pitchFamily="50" charset="-128"/>
                          <a:ea typeface="Meiryo UI" panose="020B0604030504040204" pitchFamily="50" charset="-128"/>
                        </a:rPr>
                        <a:t>　信頼関係作りの対話のサイクル　</a:t>
                      </a:r>
                      <a:r>
                        <a:rPr lang="ja-JP" altLang="en-US" sz="1200" b="0" kern="100" dirty="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傾聴・承認・質問</a:t>
                      </a:r>
                      <a:r>
                        <a:rPr lang="ja-JP" altLang="en-US" sz="1200" b="0" kern="100" dirty="0">
                          <a:effectLst/>
                          <a:latin typeface="Meiryo UI" panose="020B0604030504040204" pitchFamily="50" charset="-128"/>
                          <a:ea typeface="Meiryo UI" panose="020B0604030504040204" pitchFamily="50" charset="-128"/>
                        </a:rPr>
                        <a:t>～</a:t>
                      </a:r>
                      <a:endParaRPr lang="ja-JP" sz="1200" b="0" kern="100" dirty="0">
                        <a:effectLst/>
                        <a:latin typeface="Meiryo UI" panose="020B0604030504040204" pitchFamily="50" charset="-128"/>
                        <a:ea typeface="Meiryo UI" panose="020B0604030504040204" pitchFamily="50" charset="-128"/>
                      </a:endParaRP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5.</a:t>
                      </a:r>
                      <a:r>
                        <a:rPr lang="ja-JP" sz="1200" b="0" kern="100" dirty="0">
                          <a:effectLst/>
                          <a:latin typeface="Meiryo UI" panose="020B0604030504040204" pitchFamily="50" charset="-128"/>
                          <a:ea typeface="Meiryo UI" panose="020B0604030504040204" pitchFamily="50" charset="-128"/>
                        </a:rPr>
                        <a:t>　コーチングの人間観と信念</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6.</a:t>
                      </a:r>
                      <a:r>
                        <a:rPr lang="ja-JP" sz="1200" b="0" kern="100" dirty="0">
                          <a:effectLst/>
                          <a:latin typeface="Meiryo UI" panose="020B0604030504040204" pitchFamily="50" charset="-128"/>
                          <a:ea typeface="Meiryo UI" panose="020B0604030504040204" pitchFamily="50" charset="-128"/>
                        </a:rPr>
                        <a:t>　コーチングの基本姿勢</a:t>
                      </a:r>
                    </a:p>
                    <a:p>
                      <a:pPr algn="just">
                        <a:spcAft>
                          <a:spcPts val="0"/>
                        </a:spcAft>
                        <a:tabLst>
                          <a:tab pos="1704975" algn="l"/>
                        </a:tabLst>
                      </a:pPr>
                      <a:r>
                        <a:rPr lang="en-US" sz="1200" b="0" kern="100" dirty="0">
                          <a:effectLst/>
                          <a:latin typeface="Meiryo UI" panose="020B0604030504040204" pitchFamily="50" charset="-128"/>
                          <a:ea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xmlns="" val="10003"/>
                  </a:ext>
                </a:extLst>
              </a:tr>
              <a:tr h="224214">
                <a:tc gridSpan="2">
                  <a:txBody>
                    <a:bodyPr/>
                    <a:lstStyle/>
                    <a:p>
                      <a:pPr algn="ctr">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sz="1200" b="0" kern="0" dirty="0" smtClean="0">
                          <a:effectLst/>
                          <a:latin typeface="Meiryo UI" panose="020B0604030504040204" pitchFamily="50" charset="-128"/>
                          <a:ea typeface="Meiryo UI" panose="020B0604030504040204" pitchFamily="50" charset="-128"/>
                        </a:rPr>
                        <a:t>１８：</a:t>
                      </a:r>
                      <a:r>
                        <a:rPr lang="ja-JP" altLang="en-US" sz="1200" b="0" kern="0" dirty="0" smtClean="0">
                          <a:effectLst/>
                          <a:latin typeface="Meiryo UI" panose="020B0604030504040204" pitchFamily="50" charset="-128"/>
                          <a:ea typeface="Meiryo UI" panose="020B0604030504040204" pitchFamily="50" charset="-128"/>
                        </a:rPr>
                        <a:t>００</a:t>
                      </a:r>
                      <a:r>
                        <a:rPr lang="ja-JP" sz="1200" b="0" kern="0" dirty="0" smtClean="0">
                          <a:effectLst/>
                          <a:latin typeface="Meiryo UI" panose="020B0604030504040204" pitchFamily="50" charset="-128"/>
                          <a:ea typeface="Meiryo UI" panose="020B0604030504040204" pitchFamily="50" charset="-128"/>
                        </a:rPr>
                        <a:t>～</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R w="12700" cap="flat" cmpd="sng" algn="ctr">
                      <a:solidFill>
                        <a:schemeClr val="accent4"/>
                      </a:solidFill>
                      <a:prstDash val="sysDot"/>
                      <a:round/>
                      <a:headEnd type="none" w="med" len="med"/>
                      <a:tailEnd type="none" w="med" len="med"/>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tcPr>
                </a:tc>
                <a:tc hMerge="1">
                  <a:txBody>
                    <a:bodyPr/>
                    <a:lstStyle/>
                    <a:p>
                      <a:pPr algn="l">
                        <a:spcAft>
                          <a:spcPts val="0"/>
                        </a:spcAft>
                      </a:pP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tcPr>
                </a:tc>
                <a:tc>
                  <a:txBody>
                    <a:bodyPr/>
                    <a:lstStyle/>
                    <a:p>
                      <a:pPr algn="l">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altLang="ja-JP" sz="1200" b="0" kern="0" dirty="0">
                          <a:effectLst/>
                          <a:latin typeface="Meiryo UI" panose="020B0604030504040204" pitchFamily="50" charset="-128"/>
                          <a:ea typeface="Meiryo UI" panose="020B0604030504040204" pitchFamily="50" charset="-128"/>
                        </a:rPr>
                        <a:t>○</a:t>
                      </a: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連絡事項・ホテルチェックイン</a:t>
                      </a:r>
                      <a:r>
                        <a:rPr lang="ja-JP" altLang="en-US" sz="1200" b="0" kern="0" dirty="0">
                          <a:effectLst/>
                          <a:latin typeface="Meiryo UI" panose="020B0604030504040204" pitchFamily="50" charset="-128"/>
                          <a:ea typeface="Meiryo UI" panose="020B0604030504040204" pitchFamily="50" charset="-128"/>
                        </a:rPr>
                        <a:t>及</a:t>
                      </a:r>
                      <a:r>
                        <a:rPr lang="ja-JP" sz="1200" b="0" kern="0" dirty="0">
                          <a:effectLst/>
                          <a:latin typeface="Meiryo UI" panose="020B0604030504040204" pitchFamily="50" charset="-128"/>
                          <a:ea typeface="Meiryo UI" panose="020B0604030504040204" pitchFamily="50" charset="-128"/>
                        </a:rPr>
                        <a:t>び会場移動</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xmlns="" val="10004"/>
                  </a:ext>
                </a:extLst>
              </a:tr>
              <a:tr h="599808">
                <a:tc gridSpan="2">
                  <a:txBody>
                    <a:bodyPr/>
                    <a:lstStyle/>
                    <a:p>
                      <a:pPr marL="0" marR="0" lvl="0" indent="0" algn="ctr" defTabSz="504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１９：１５</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504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504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２１：００</a:t>
                      </a:r>
                      <a:endPar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R w="12700" cap="flat" cmpd="sng" algn="ctr">
                      <a:solidFill>
                        <a:schemeClr val="accent4"/>
                      </a:solidFill>
                      <a:prstDash val="sysDot"/>
                      <a:round/>
                      <a:headEnd type="none" w="med" len="med"/>
                      <a:tailEnd type="none" w="med" len="med"/>
                    </a:lnR>
                    <a:lnT w="12700" cap="flat" cmpd="sng" algn="ctr">
                      <a:solidFill>
                        <a:schemeClr val="accent4"/>
                      </a:solidFill>
                      <a:prstDash val="sysDot"/>
                      <a:round/>
                      <a:headEnd type="none" w="med" len="med"/>
                      <a:tailEnd type="none" w="med" len="med"/>
                    </a:lnT>
                  </a:tcPr>
                </a:tc>
                <a:tc hMerge="1">
                  <a:txBody>
                    <a:bodyPr/>
                    <a:lstStyle/>
                    <a:p>
                      <a:pPr lvl="0" indent="133350" algn="l">
                        <a:spcAft>
                          <a:spcPts val="0"/>
                        </a:spcAft>
                      </a:pPr>
                      <a:endParaRPr lang="ja-JP" sz="1000" b="0" kern="100" dirty="0">
                        <a:effectLst/>
                        <a:latin typeface="Meiryo UI" panose="020B0604030504040204" pitchFamily="50" charset="-128"/>
                        <a:ea typeface="Meiryo UI" panose="020B0604030504040204" pitchFamily="50" charset="-128"/>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ysDot"/>
                      <a:round/>
                      <a:headEnd type="none" w="med" len="med"/>
                      <a:tailEnd type="none" w="med" len="med"/>
                    </a:lnT>
                  </a:tcPr>
                </a:tc>
                <a:tc>
                  <a:txBody>
                    <a:bodyPr/>
                    <a:lstStyle/>
                    <a:p>
                      <a:pPr lvl="0" indent="133350" algn="l">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altLang="ja-JP" sz="1200" b="0" kern="0" dirty="0">
                          <a:effectLst/>
                          <a:latin typeface="Meiryo UI" panose="020B0604030504040204" pitchFamily="50" charset="-128"/>
                          <a:ea typeface="Meiryo UI" panose="020B0604030504040204" pitchFamily="50" charset="-128"/>
                        </a:rPr>
                        <a:t>○</a:t>
                      </a: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情報交換会（各校学生対応事情について）</a:t>
                      </a:r>
                      <a:endParaRPr lang="ja-JP" sz="1200" b="0" kern="100" dirty="0">
                        <a:effectLst/>
                        <a:latin typeface="Meiryo UI" panose="020B0604030504040204" pitchFamily="50" charset="-128"/>
                        <a:ea typeface="Meiryo UI" panose="020B0604030504040204" pitchFamily="50" charset="-128"/>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ysDot"/>
                      <a:round/>
                      <a:headEnd type="none" w="med" len="med"/>
                      <a:tailEnd type="none" w="med" len="med"/>
                    </a:lnT>
                  </a:tcPr>
                </a:tc>
                <a:extLst>
                  <a:ext uri="{0D108BD9-81ED-4DB2-BD59-A6C34878D82A}">
                    <a16:rowId xmlns:a16="http://schemas.microsoft.com/office/drawing/2014/main" xmlns="" val="10005"/>
                  </a:ext>
                </a:extLst>
              </a:tr>
              <a:tr h="247540">
                <a:tc gridSpan="3">
                  <a:txBody>
                    <a:bodyPr/>
                    <a:lstStyle/>
                    <a:p>
                      <a:pPr algn="l">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２日目（８／２４）</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B w="12700" cap="flat" cmpd="sng" algn="ctr">
                      <a:solidFill>
                        <a:schemeClr val="accent4"/>
                      </a:solidFill>
                      <a:prstDash val="solid"/>
                      <a:round/>
                      <a:headEnd type="none" w="med" len="med"/>
                      <a:tailEnd type="none" w="med" len="med"/>
                    </a:lnB>
                    <a:solidFill>
                      <a:schemeClr val="accent4">
                        <a:lumMod val="20000"/>
                        <a:lumOff val="80000"/>
                      </a:schemeClr>
                    </a:solidFill>
                  </a:tcPr>
                </a:tc>
                <a:tc hMerge="1">
                  <a:txBody>
                    <a:bodyPr/>
                    <a:lstStyle/>
                    <a:p>
                      <a:pPr algn="ctr">
                        <a:spcAft>
                          <a:spcPts val="0"/>
                        </a:spcAft>
                      </a:pP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423" marR="47423" marT="0" marB="0" anchor="ct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xmlns="" val="10006"/>
                  </a:ext>
                </a:extLst>
              </a:tr>
              <a:tr h="1449090">
                <a:tc gridSpan="2">
                  <a:txBody>
                    <a:bodyPr/>
                    <a:lstStyle/>
                    <a:p>
                      <a:pPr algn="ctr">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９</a:t>
                      </a:r>
                      <a:r>
                        <a:rPr lang="en-US" sz="1200" b="0" kern="0" dirty="0">
                          <a:effectLst/>
                          <a:latin typeface="Meiryo UI" panose="020B0604030504040204" pitchFamily="50" charset="-128"/>
                          <a:ea typeface="Meiryo UI" panose="020B0604030504040204" pitchFamily="50" charset="-128"/>
                        </a:rPr>
                        <a:t>:</a:t>
                      </a:r>
                      <a:r>
                        <a:rPr lang="ja-JP" sz="1200" b="0" kern="0" dirty="0">
                          <a:effectLst/>
                          <a:latin typeface="Meiryo UI" panose="020B0604030504040204" pitchFamily="50" charset="-128"/>
                          <a:ea typeface="Meiryo UI" panose="020B0604030504040204" pitchFamily="50" charset="-128"/>
                        </a:rPr>
                        <a:t>００</a:t>
                      </a:r>
                      <a:endParaRPr lang="ja-JP" sz="1200" b="0" kern="100" dirty="0">
                        <a:effectLst/>
                        <a:latin typeface="Meiryo UI" panose="020B0604030504040204" pitchFamily="50" charset="-128"/>
                        <a:ea typeface="Meiryo UI" panose="020B0604030504040204" pitchFamily="50" charset="-128"/>
                      </a:endParaRPr>
                    </a:p>
                    <a:p>
                      <a:pPr algn="ctr">
                        <a:spcAft>
                          <a:spcPts val="0"/>
                        </a:spcAft>
                      </a:pPr>
                      <a:r>
                        <a:rPr lang="ja-JP" altLang="en-US" sz="1200" b="0" kern="100" dirty="0">
                          <a:effectLst/>
                          <a:latin typeface="Meiryo UI" panose="020B0604030504040204" pitchFamily="50" charset="-128"/>
                          <a:ea typeface="Meiryo UI" panose="020B0604030504040204" pitchFamily="50" charset="-128"/>
                        </a:rPr>
                        <a:t>～</a:t>
                      </a:r>
                      <a:endParaRPr lang="ja-JP" sz="1200" b="0" kern="100" dirty="0">
                        <a:effectLst/>
                        <a:latin typeface="Meiryo UI" panose="020B0604030504040204" pitchFamily="50" charset="-128"/>
                        <a:ea typeface="Meiryo UI" panose="020B0604030504040204" pitchFamily="50" charset="-128"/>
                      </a:endParaRPr>
                    </a:p>
                    <a:p>
                      <a:pPr algn="ctr">
                        <a:spcAft>
                          <a:spcPts val="0"/>
                        </a:spcAft>
                      </a:pPr>
                      <a:r>
                        <a:rPr lang="ja-JP" sz="1200" b="0" kern="0" dirty="0">
                          <a:effectLst/>
                          <a:latin typeface="Meiryo UI" panose="020B0604030504040204" pitchFamily="50" charset="-128"/>
                          <a:ea typeface="Meiryo UI" panose="020B0604030504040204" pitchFamily="50" charset="-128"/>
                        </a:rPr>
                        <a:t>１２</a:t>
                      </a:r>
                      <a:r>
                        <a:rPr lang="en-US" sz="1200" b="0" kern="0" dirty="0">
                          <a:effectLst/>
                          <a:latin typeface="Meiryo UI" panose="020B0604030504040204" pitchFamily="50" charset="-128"/>
                          <a:ea typeface="Meiryo UI" panose="020B0604030504040204" pitchFamily="50" charset="-128"/>
                        </a:rPr>
                        <a:t>:</a:t>
                      </a:r>
                      <a:r>
                        <a:rPr lang="ja-JP" sz="1200" b="0" kern="0" dirty="0">
                          <a:effectLst/>
                          <a:latin typeface="Meiryo UI" panose="020B0604030504040204" pitchFamily="50" charset="-128"/>
                          <a:ea typeface="Meiryo UI" panose="020B0604030504040204" pitchFamily="50" charset="-128"/>
                        </a:rPr>
                        <a:t>００</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R w="12700" cap="flat" cmpd="sng" algn="ctr">
                      <a:solidFill>
                        <a:schemeClr val="accent4"/>
                      </a:solidFill>
                      <a:prstDash val="sysDot"/>
                      <a:round/>
                      <a:headEnd type="none" w="med" len="med"/>
                      <a:tailEnd type="none" w="med" len="med"/>
                    </a:lnR>
                    <a:lnT w="12700" cap="flat" cmpd="sng" algn="ctr">
                      <a:solidFill>
                        <a:schemeClr val="accent4"/>
                      </a:solidFill>
                      <a:prstDash val="solid"/>
                      <a:round/>
                      <a:headEnd type="none" w="med" len="med"/>
                      <a:tailEnd type="none" w="med" len="med"/>
                    </a:lnT>
                  </a:tcPr>
                </a:tc>
                <a:tc hMerge="1">
                  <a:txBody>
                    <a:bodyPr/>
                    <a:lstStyle/>
                    <a:p>
                      <a:pPr algn="just">
                        <a:spcAft>
                          <a:spcPts val="0"/>
                        </a:spcAft>
                      </a:pPr>
                      <a:endParaRPr lang="ja-JP" sz="9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olid"/>
                      <a:round/>
                      <a:headEnd type="none" w="med" len="med"/>
                      <a:tailEnd type="none" w="med" len="med"/>
                    </a:lnT>
                  </a:tcPr>
                </a:tc>
                <a:tc>
                  <a:txBody>
                    <a:bodyPr/>
                    <a:lstStyle/>
                    <a:p>
                      <a:pPr algn="just">
                        <a:spcAft>
                          <a:spcPts val="0"/>
                        </a:spcAft>
                      </a:pPr>
                      <a:r>
                        <a:rPr lang="en-US" sz="1200" b="0" kern="0" dirty="0">
                          <a:effectLst/>
                          <a:latin typeface="Meiryo UI" panose="020B0604030504040204" pitchFamily="50" charset="-128"/>
                          <a:ea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endParaRPr>
                    </a:p>
                    <a:p>
                      <a:pPr algn="just">
                        <a:spcAft>
                          <a:spcPts val="0"/>
                        </a:spcAft>
                      </a:pP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a:t>
                      </a:r>
                      <a:r>
                        <a:rPr lang="en-US" altLang="ja-JP"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１日目振返り</a:t>
                      </a:r>
                      <a:r>
                        <a:rPr lang="en-US" sz="1200" b="0" kern="0" dirty="0">
                          <a:effectLst/>
                          <a:latin typeface="Meiryo UI" panose="020B0604030504040204" pitchFamily="50" charset="-128"/>
                          <a:ea typeface="Meiryo UI" panose="020B0604030504040204" pitchFamily="50" charset="-128"/>
                        </a:rPr>
                        <a:t> </a:t>
                      </a:r>
                    </a:p>
                    <a:p>
                      <a:pPr algn="just">
                        <a:spcAft>
                          <a:spcPts val="0"/>
                        </a:spcAft>
                      </a:pPr>
                      <a:endParaRPr lang="ja-JP" sz="1200" b="0" kern="100" dirty="0">
                        <a:effectLst/>
                        <a:latin typeface="Meiryo UI" panose="020B0604030504040204" pitchFamily="50" charset="-128"/>
                        <a:ea typeface="Meiryo UI" panose="020B0604030504040204" pitchFamily="50" charset="-128"/>
                      </a:endParaRP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7</a:t>
                      </a:r>
                      <a:r>
                        <a:rPr lang="en-US" altLang="ja-JP" sz="1200" b="0" kern="100" dirty="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　傾聴のポイント</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聴き方には作法があった</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8</a:t>
                      </a:r>
                      <a:r>
                        <a:rPr lang="en-US" altLang="ja-JP" sz="1200" b="0" kern="100" dirty="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　質問の種類</a:t>
                      </a:r>
                      <a:r>
                        <a:rPr lang="en-US" altLang="ja-JP" sz="1200" b="0" kern="100" dirty="0">
                          <a:effectLst/>
                          <a:latin typeface="Meiryo UI" panose="020B0604030504040204" pitchFamily="50" charset="-128"/>
                          <a:ea typeface="Meiryo UI" panose="020B0604030504040204" pitchFamily="50" charset="-128"/>
                        </a:rPr>
                        <a:t> </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未来肯定質問の威力と勇気づけ</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9</a:t>
                      </a:r>
                      <a:r>
                        <a:rPr lang="en-US" altLang="ja-JP" sz="1200" b="0" kern="100" dirty="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　承認と傾聴</a:t>
                      </a:r>
                      <a:r>
                        <a:rPr lang="en-US" altLang="ja-JP" sz="1200" b="0" kern="100" dirty="0">
                          <a:effectLst/>
                          <a:latin typeface="Meiryo UI" panose="020B0604030504040204" pitchFamily="50" charset="-128"/>
                          <a:ea typeface="Meiryo UI" panose="020B0604030504040204" pitchFamily="50" charset="-128"/>
                        </a:rPr>
                        <a:t> </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承認欲求と自立　</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10</a:t>
                      </a:r>
                      <a:r>
                        <a:rPr lang="en-US" altLang="ja-JP" sz="1200" b="0" kern="100" dirty="0">
                          <a:effectLst/>
                          <a:latin typeface="Meiryo UI" panose="020B0604030504040204" pitchFamily="50" charset="-128"/>
                          <a:ea typeface="Meiryo UI" panose="020B0604030504040204" pitchFamily="50" charset="-128"/>
                        </a:rPr>
                        <a:t>.</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承認の言葉がけは</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「私メッセージ」が効果的　</a:t>
                      </a:r>
                    </a:p>
                    <a:p>
                      <a:pPr algn="just">
                        <a:spcAft>
                          <a:spcPts val="0"/>
                        </a:spcAft>
                      </a:pPr>
                      <a:r>
                        <a:rPr lang="ja-JP" altLang="en-US" sz="1200" b="0" kern="100" dirty="0">
                          <a:effectLst/>
                          <a:latin typeface="Meiryo UI" panose="020B0604030504040204" pitchFamily="50" charset="-128"/>
                          <a:ea typeface="Meiryo UI" panose="020B0604030504040204" pitchFamily="50" charset="-128"/>
                        </a:rPr>
                        <a:t>　</a:t>
                      </a:r>
                      <a:r>
                        <a:rPr lang="en-US" sz="1200" b="0" kern="100" dirty="0">
                          <a:effectLst/>
                          <a:latin typeface="Meiryo UI" panose="020B0604030504040204" pitchFamily="50" charset="-128"/>
                          <a:ea typeface="Meiryo UI" panose="020B0604030504040204" pitchFamily="50" charset="-128"/>
                        </a:rPr>
                        <a:t>11</a:t>
                      </a:r>
                      <a:r>
                        <a:rPr lang="en-US" altLang="ja-JP" sz="1200" b="0" kern="100" dirty="0">
                          <a:effectLst/>
                          <a:latin typeface="Meiryo UI" panose="020B0604030504040204" pitchFamily="50" charset="-128"/>
                          <a:ea typeface="Meiryo UI" panose="020B0604030504040204" pitchFamily="50" charset="-128"/>
                        </a:rPr>
                        <a:t>.</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感情のコントロール</a:t>
                      </a:r>
                      <a:r>
                        <a:rPr lang="en-US" altLang="ja-JP" sz="1200" b="0" kern="100" dirty="0">
                          <a:effectLst/>
                          <a:latin typeface="Meiryo UI" panose="020B0604030504040204" pitchFamily="50" charset="-128"/>
                          <a:ea typeface="Meiryo UI" panose="020B0604030504040204" pitchFamily="50" charset="-128"/>
                        </a:rPr>
                        <a:t> </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生涯、修行中の身であると覚悟する</a:t>
                      </a:r>
                      <a:endParaRPr lang="en-US" altLang="ja-JP" sz="1200" b="0" kern="100" dirty="0">
                        <a:effectLst/>
                        <a:latin typeface="Meiryo UI" panose="020B0604030504040204" pitchFamily="50" charset="-128"/>
                        <a:ea typeface="Meiryo UI" panose="020B0604030504040204" pitchFamily="50" charset="-128"/>
                      </a:endParaRPr>
                    </a:p>
                    <a:p>
                      <a:pPr algn="just">
                        <a:spcAft>
                          <a:spcPts val="0"/>
                        </a:spcAft>
                      </a:pPr>
                      <a:endParaRPr lang="ja-JP" sz="1200" b="0" kern="100" dirty="0">
                        <a:effectLst/>
                        <a:latin typeface="Meiryo UI" panose="020B0604030504040204" pitchFamily="50" charset="-128"/>
                        <a:ea typeface="Meiryo UI" panose="020B0604030504040204" pitchFamily="50" charset="-128"/>
                      </a:endParaRPr>
                    </a:p>
                    <a:p>
                      <a:pPr algn="just">
                        <a:spcAft>
                          <a:spcPts val="0"/>
                        </a:spcAft>
                      </a:pPr>
                      <a:r>
                        <a:rPr lang="ja-JP" altLang="en-US" sz="1200" b="0" kern="100" baseline="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a:t>
                      </a:r>
                      <a:r>
                        <a:rPr lang="ja-JP" altLang="en-US" sz="1200" b="0" kern="0" dirty="0">
                          <a:effectLst/>
                          <a:latin typeface="Meiryo UI" panose="020B0604030504040204" pitchFamily="50" charset="-128"/>
                          <a:ea typeface="Meiryo UI" panose="020B0604030504040204" pitchFamily="50" charset="-128"/>
                        </a:rPr>
                        <a:t>  </a:t>
                      </a:r>
                      <a:r>
                        <a:rPr lang="ja-JP" sz="1200" b="0" kern="0" dirty="0">
                          <a:effectLst/>
                          <a:latin typeface="Meiryo UI" panose="020B0604030504040204" pitchFamily="50" charset="-128"/>
                          <a:ea typeface="Meiryo UI" panose="020B0604030504040204" pitchFamily="50" charset="-128"/>
                        </a:rPr>
                        <a:t>振り返り・まとめ</a:t>
                      </a:r>
                      <a:endParaRPr lang="en-US" altLang="ja-JP" sz="1200" b="0" kern="0" dirty="0">
                        <a:effectLst/>
                        <a:latin typeface="Meiryo UI" panose="020B0604030504040204" pitchFamily="50" charset="-128"/>
                        <a:ea typeface="Meiryo UI" panose="020B0604030504040204" pitchFamily="50" charset="-128"/>
                      </a:endParaRPr>
                    </a:p>
                    <a:p>
                      <a:pPr algn="just">
                        <a:spcAft>
                          <a:spcPts val="0"/>
                        </a:spcAft>
                      </a:pP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7423" marR="47423" marT="0" marB="0" anchor="ctr">
                    <a:lnL w="12700" cap="flat" cmpd="sng" algn="ctr">
                      <a:solidFill>
                        <a:schemeClr val="accent4"/>
                      </a:solidFill>
                      <a:prstDash val="sysDot"/>
                      <a:round/>
                      <a:headEnd type="none" w="med" len="med"/>
                      <a:tailEnd type="none" w="med" len="med"/>
                    </a:lnL>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xmlns="" val="10007"/>
                  </a:ext>
                </a:extLst>
              </a:tr>
            </a:tbl>
          </a:graphicData>
        </a:graphic>
      </p:graphicFrame>
      <p:grpSp>
        <p:nvGrpSpPr>
          <p:cNvPr id="22" name="グループ化 21"/>
          <p:cNvGrpSpPr/>
          <p:nvPr/>
        </p:nvGrpSpPr>
        <p:grpSpPr>
          <a:xfrm>
            <a:off x="240262" y="109017"/>
            <a:ext cx="10218212" cy="338554"/>
            <a:chOff x="253033" y="233338"/>
            <a:chExt cx="7056784" cy="478623"/>
          </a:xfrm>
        </p:grpSpPr>
        <p:sp>
          <p:nvSpPr>
            <p:cNvPr id="23" name="テキスト ボックス 22"/>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 概要</a:t>
              </a:r>
            </a:p>
          </p:txBody>
        </p:sp>
        <p:cxnSp>
          <p:nvCxnSpPr>
            <p:cNvPr id="24" name="直線コネクタ 23"/>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25" name="テキスト ボックス 24"/>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3</a:t>
            </a:r>
          </a:p>
        </p:txBody>
      </p:sp>
    </p:spTree>
    <p:extLst>
      <p:ext uri="{BB962C8B-B14F-4D97-AF65-F5344CB8AC3E}">
        <p14:creationId xmlns:p14="http://schemas.microsoft.com/office/powerpoint/2010/main" val="108660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オブジェクト 24"/>
          <p:cNvGraphicFramePr>
            <a:graphicFrameLocks noChangeAspect="1"/>
          </p:cNvGraphicFramePr>
          <p:nvPr>
            <p:extLst>
              <p:ext uri="{D42A27DB-BD31-4B8C-83A1-F6EECF244321}">
                <p14:modId xmlns:p14="http://schemas.microsoft.com/office/powerpoint/2010/main" val="2871504879"/>
              </p:ext>
            </p:extLst>
          </p:nvPr>
        </p:nvGraphicFramePr>
        <p:xfrm>
          <a:off x="521370" y="647980"/>
          <a:ext cx="7332662" cy="6075363"/>
        </p:xfrm>
        <a:graphic>
          <a:graphicData uri="http://schemas.openxmlformats.org/presentationml/2006/ole">
            <mc:AlternateContent xmlns:mc="http://schemas.openxmlformats.org/markup-compatibility/2006">
              <mc:Choice xmlns:v="urn:schemas-microsoft-com:vml" Requires="v">
                <p:oleObj spid="_x0000_s1036" name="Worksheet" r:id="rId3" imgW="6181881" imgH="5124308" progId="Excel.Sheet.12">
                  <p:embed/>
                </p:oleObj>
              </mc:Choice>
              <mc:Fallback>
                <p:oleObj name="Worksheet" r:id="rId3" imgW="6181881" imgH="5124308" progId="Excel.Sheet.12">
                  <p:embed/>
                  <p:pic>
                    <p:nvPicPr>
                      <p:cNvPr id="25" name="オブジェクト 24"/>
                      <p:cNvPicPr/>
                      <p:nvPr/>
                    </p:nvPicPr>
                    <p:blipFill>
                      <a:blip r:embed="rId4"/>
                      <a:stretch>
                        <a:fillRect/>
                      </a:stretch>
                    </p:blipFill>
                    <p:spPr>
                      <a:xfrm>
                        <a:off x="521370" y="647980"/>
                        <a:ext cx="7332662" cy="6075363"/>
                      </a:xfrm>
                      <a:prstGeom prst="rect">
                        <a:avLst/>
                      </a:prstGeom>
                    </p:spPr>
                  </p:pic>
                </p:oleObj>
              </mc:Fallback>
            </mc:AlternateContent>
          </a:graphicData>
        </a:graphic>
      </p:graphicFrame>
      <p:grpSp>
        <p:nvGrpSpPr>
          <p:cNvPr id="8" name="グループ化 7"/>
          <p:cNvGrpSpPr/>
          <p:nvPr/>
        </p:nvGrpSpPr>
        <p:grpSpPr>
          <a:xfrm>
            <a:off x="240262" y="109017"/>
            <a:ext cx="10218212" cy="338554"/>
            <a:chOff x="253033" y="233338"/>
            <a:chExt cx="7056784" cy="478623"/>
          </a:xfrm>
        </p:grpSpPr>
        <p:sp>
          <p:nvSpPr>
            <p:cNvPr id="9" name="テキスト ボックス 8"/>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10" name="直線コネクタ 9"/>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21" name="グラフ 20"/>
          <p:cNvGraphicFramePr>
            <a:graphicFrameLocks/>
          </p:cNvGraphicFramePr>
          <p:nvPr>
            <p:extLst>
              <p:ext uri="{D42A27DB-BD31-4B8C-83A1-F6EECF244321}">
                <p14:modId xmlns:p14="http://schemas.microsoft.com/office/powerpoint/2010/main" val="4228771675"/>
              </p:ext>
            </p:extLst>
          </p:nvPr>
        </p:nvGraphicFramePr>
        <p:xfrm>
          <a:off x="4697834" y="590844"/>
          <a:ext cx="5023569" cy="3408874"/>
        </p:xfrm>
        <a:graphic>
          <a:graphicData uri="http://schemas.openxmlformats.org/drawingml/2006/chart">
            <c:chart xmlns:c="http://schemas.openxmlformats.org/drawingml/2006/chart" xmlns:r="http://schemas.openxmlformats.org/officeDocument/2006/relationships" r:id="rId5"/>
          </a:graphicData>
        </a:graphic>
      </p:graphicFrame>
      <p:pic>
        <p:nvPicPr>
          <p:cNvPr id="32" name="図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5" y="1602616"/>
            <a:ext cx="3888432" cy="1141756"/>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109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15" name="オブジェクト 14"/>
          <p:cNvGraphicFramePr>
            <a:graphicFrameLocks noChangeAspect="1"/>
          </p:cNvGraphicFramePr>
          <p:nvPr>
            <p:extLst>
              <p:ext uri="{D42A27DB-BD31-4B8C-83A1-F6EECF244321}">
                <p14:modId xmlns:p14="http://schemas.microsoft.com/office/powerpoint/2010/main" val="3349025636"/>
              </p:ext>
            </p:extLst>
          </p:nvPr>
        </p:nvGraphicFramePr>
        <p:xfrm>
          <a:off x="521370" y="685081"/>
          <a:ext cx="7623017" cy="6048524"/>
        </p:xfrm>
        <a:graphic>
          <a:graphicData uri="http://schemas.openxmlformats.org/presentationml/2006/ole">
            <mc:AlternateContent xmlns:mc="http://schemas.openxmlformats.org/markup-compatibility/2006">
              <mc:Choice xmlns:v="urn:schemas-microsoft-com:vml" Requires="v">
                <p:oleObj spid="_x0000_s2060" name="Worksheet" r:id="rId3" imgW="6229422" imgH="4943518" progId="Excel.Sheet.12">
                  <p:embed/>
                </p:oleObj>
              </mc:Choice>
              <mc:Fallback>
                <p:oleObj name="Worksheet" r:id="rId3" imgW="6229422" imgH="4943518" progId="Excel.Sheet.12">
                  <p:embed/>
                  <p:pic>
                    <p:nvPicPr>
                      <p:cNvPr id="15" name="オブジェクト 14"/>
                      <p:cNvPicPr/>
                      <p:nvPr/>
                    </p:nvPicPr>
                    <p:blipFill>
                      <a:blip r:embed="rId4"/>
                      <a:stretch>
                        <a:fillRect/>
                      </a:stretch>
                    </p:blipFill>
                    <p:spPr>
                      <a:xfrm>
                        <a:off x="521370" y="685081"/>
                        <a:ext cx="7623017" cy="6048524"/>
                      </a:xfrm>
                      <a:prstGeom prst="rect">
                        <a:avLst/>
                      </a:prstGeom>
                    </p:spPr>
                  </p:pic>
                </p:oleObj>
              </mc:Fallback>
            </mc:AlternateContent>
          </a:graphicData>
        </a:graphic>
      </p:graphicFrame>
      <p:pic>
        <p:nvPicPr>
          <p:cNvPr id="16" name="図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09" y="1189137"/>
            <a:ext cx="3864105" cy="15841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グラフ 17"/>
          <p:cNvGraphicFramePr>
            <a:graphicFrameLocks/>
          </p:cNvGraphicFramePr>
          <p:nvPr>
            <p:extLst>
              <p:ext uri="{D42A27DB-BD31-4B8C-83A1-F6EECF244321}">
                <p14:modId xmlns:p14="http://schemas.microsoft.com/office/powerpoint/2010/main" val="2510447878"/>
              </p:ext>
            </p:extLst>
          </p:nvPr>
        </p:nvGraphicFramePr>
        <p:xfrm>
          <a:off x="3545706" y="720236"/>
          <a:ext cx="5544616" cy="3370359"/>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5</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015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3" name="オブジェクト 2"/>
          <p:cNvGraphicFramePr>
            <a:graphicFrameLocks noChangeAspect="1"/>
          </p:cNvGraphicFramePr>
          <p:nvPr>
            <p:extLst>
              <p:ext uri="{D42A27DB-BD31-4B8C-83A1-F6EECF244321}">
                <p14:modId xmlns:p14="http://schemas.microsoft.com/office/powerpoint/2010/main" val="3253673185"/>
              </p:ext>
            </p:extLst>
          </p:nvPr>
        </p:nvGraphicFramePr>
        <p:xfrm>
          <a:off x="521370" y="447571"/>
          <a:ext cx="7776864" cy="6502862"/>
        </p:xfrm>
        <a:graphic>
          <a:graphicData uri="http://schemas.openxmlformats.org/presentationml/2006/ole">
            <mc:AlternateContent xmlns:mc="http://schemas.openxmlformats.org/markup-compatibility/2006">
              <mc:Choice xmlns:v="urn:schemas-microsoft-com:vml" Requires="v">
                <p:oleObj spid="_x0000_s3084" name="Worksheet" r:id="rId3" imgW="6391215" imgH="5343482" progId="Excel.Sheet.12">
                  <p:embed/>
                </p:oleObj>
              </mc:Choice>
              <mc:Fallback>
                <p:oleObj name="Worksheet" r:id="rId3" imgW="6391215" imgH="5343482" progId="Excel.Sheet.12">
                  <p:embed/>
                  <p:pic>
                    <p:nvPicPr>
                      <p:cNvPr id="3" name="オブジェクト 2"/>
                      <p:cNvPicPr/>
                      <p:nvPr/>
                    </p:nvPicPr>
                    <p:blipFill>
                      <a:blip r:embed="rId4"/>
                      <a:stretch>
                        <a:fillRect/>
                      </a:stretch>
                    </p:blipFill>
                    <p:spPr>
                      <a:xfrm>
                        <a:off x="521370" y="447571"/>
                        <a:ext cx="7776864" cy="6502862"/>
                      </a:xfrm>
                      <a:prstGeom prst="rect">
                        <a:avLst/>
                      </a:prstGeom>
                    </p:spPr>
                  </p:pic>
                </p:oleObj>
              </mc:Fallback>
            </mc:AlternateContent>
          </a:graphicData>
        </a:graphic>
      </p:graphicFrame>
      <p:pic>
        <p:nvPicPr>
          <p:cNvPr id="7" name="図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09" y="1189137"/>
            <a:ext cx="4104457" cy="16827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グラフ 8"/>
          <p:cNvGraphicFramePr>
            <a:graphicFrameLocks/>
          </p:cNvGraphicFramePr>
          <p:nvPr>
            <p:extLst>
              <p:ext uri="{D42A27DB-BD31-4B8C-83A1-F6EECF244321}">
                <p14:modId xmlns:p14="http://schemas.microsoft.com/office/powerpoint/2010/main" val="2974956802"/>
              </p:ext>
            </p:extLst>
          </p:nvPr>
        </p:nvGraphicFramePr>
        <p:xfrm>
          <a:off x="3473698" y="205531"/>
          <a:ext cx="5112568" cy="3649926"/>
        </p:xfrm>
        <a:graphic>
          <a:graphicData uri="http://schemas.openxmlformats.org/drawingml/2006/chart">
            <c:chart xmlns:c="http://schemas.openxmlformats.org/drawingml/2006/chart" xmlns:r="http://schemas.openxmlformats.org/officeDocument/2006/relationships" r:id="rId6"/>
          </a:graphicData>
        </a:graphic>
      </p:graphicFrame>
      <p:sp>
        <p:nvSpPr>
          <p:cNvPr id="10" name="テキスト ボックス 9"/>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6</a:t>
            </a:r>
          </a:p>
        </p:txBody>
      </p:sp>
    </p:spTree>
    <p:extLst>
      <p:ext uri="{BB962C8B-B14F-4D97-AF65-F5344CB8AC3E}">
        <p14:creationId xmlns:p14="http://schemas.microsoft.com/office/powerpoint/2010/main" val="399499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8" name="オブジェクト 7"/>
          <p:cNvGraphicFramePr>
            <a:graphicFrameLocks noChangeAspect="1"/>
          </p:cNvGraphicFramePr>
          <p:nvPr>
            <p:extLst>
              <p:ext uri="{D42A27DB-BD31-4B8C-83A1-F6EECF244321}">
                <p14:modId xmlns:p14="http://schemas.microsoft.com/office/powerpoint/2010/main" val="2513124797"/>
              </p:ext>
            </p:extLst>
          </p:nvPr>
        </p:nvGraphicFramePr>
        <p:xfrm>
          <a:off x="377354" y="447617"/>
          <a:ext cx="7811419" cy="6552455"/>
        </p:xfrm>
        <a:graphic>
          <a:graphicData uri="http://schemas.openxmlformats.org/presentationml/2006/ole">
            <mc:AlternateContent xmlns:mc="http://schemas.openxmlformats.org/markup-compatibility/2006">
              <mc:Choice xmlns:v="urn:schemas-microsoft-com:vml" Requires="v">
                <p:oleObj spid="_x0000_s4108" name="Worksheet" r:id="rId3" imgW="6381630" imgH="5353078" progId="Excel.Sheet.12">
                  <p:embed/>
                </p:oleObj>
              </mc:Choice>
              <mc:Fallback>
                <p:oleObj name="Worksheet" r:id="rId3" imgW="6381630" imgH="5353078" progId="Excel.Sheet.12">
                  <p:embed/>
                  <p:pic>
                    <p:nvPicPr>
                      <p:cNvPr id="8" name="オブジェクト 7"/>
                      <p:cNvPicPr/>
                      <p:nvPr/>
                    </p:nvPicPr>
                    <p:blipFill>
                      <a:blip r:embed="rId4"/>
                      <a:stretch>
                        <a:fillRect/>
                      </a:stretch>
                    </p:blipFill>
                    <p:spPr>
                      <a:xfrm>
                        <a:off x="377354" y="447617"/>
                        <a:ext cx="7811419" cy="6552455"/>
                      </a:xfrm>
                      <a:prstGeom prst="rect">
                        <a:avLst/>
                      </a:prstGeom>
                    </p:spPr>
                  </p:pic>
                </p:oleObj>
              </mc:Fallback>
            </mc:AlternateContent>
          </a:graphicData>
        </a:graphic>
      </p:graphicFrame>
      <p:pic>
        <p:nvPicPr>
          <p:cNvPr id="9" name="図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10" y="1189137"/>
            <a:ext cx="3864105" cy="15841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グラフ 10"/>
          <p:cNvGraphicFramePr>
            <a:graphicFrameLocks/>
          </p:cNvGraphicFramePr>
          <p:nvPr>
            <p:extLst>
              <p:ext uri="{D42A27DB-BD31-4B8C-83A1-F6EECF244321}">
                <p14:modId xmlns:p14="http://schemas.microsoft.com/office/powerpoint/2010/main" val="2237100823"/>
              </p:ext>
            </p:extLst>
          </p:nvPr>
        </p:nvGraphicFramePr>
        <p:xfrm>
          <a:off x="3617714" y="278294"/>
          <a:ext cx="5328592" cy="4205971"/>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7</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043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0262" y="109017"/>
            <a:ext cx="10218212" cy="338554"/>
            <a:chOff x="253033" y="233338"/>
            <a:chExt cx="7056784" cy="478623"/>
          </a:xfrm>
        </p:grpSpPr>
        <p:sp>
          <p:nvSpPr>
            <p:cNvPr id="5" name="テキスト ボックス 4"/>
            <p:cNvSpPr txBox="1"/>
            <p:nvPr/>
          </p:nvSpPr>
          <p:spPr>
            <a:xfrm>
              <a:off x="253033" y="233338"/>
              <a:ext cx="6984776" cy="47862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２</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受講者アンケート　集計結果</a:t>
              </a:r>
            </a:p>
          </p:txBody>
        </p:sp>
        <p:cxnSp>
          <p:nvCxnSpPr>
            <p:cNvPr id="6" name="直線コネクタ 5"/>
            <p:cNvCxnSpPr/>
            <p:nvPr/>
          </p:nvCxnSpPr>
          <p:spPr>
            <a:xfrm>
              <a:off x="253033" y="665386"/>
              <a:ext cx="705678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aphicFrame>
        <p:nvGraphicFramePr>
          <p:cNvPr id="7" name="オブジェクト 6"/>
          <p:cNvGraphicFramePr>
            <a:graphicFrameLocks noChangeAspect="1"/>
          </p:cNvGraphicFramePr>
          <p:nvPr>
            <p:extLst>
              <p:ext uri="{D42A27DB-BD31-4B8C-83A1-F6EECF244321}">
                <p14:modId xmlns:p14="http://schemas.microsoft.com/office/powerpoint/2010/main" val="455012193"/>
              </p:ext>
            </p:extLst>
          </p:nvPr>
        </p:nvGraphicFramePr>
        <p:xfrm>
          <a:off x="377354" y="481935"/>
          <a:ext cx="7968459" cy="6251818"/>
        </p:xfrm>
        <a:graphic>
          <a:graphicData uri="http://schemas.openxmlformats.org/presentationml/2006/ole">
            <mc:AlternateContent xmlns:mc="http://schemas.openxmlformats.org/markup-compatibility/2006">
              <mc:Choice xmlns:v="urn:schemas-microsoft-com:vml" Requires="v">
                <p:oleObj spid="_x0000_s5132" name="Worksheet" r:id="rId3" imgW="6543807" imgH="5133904" progId="Excel.Sheet.12">
                  <p:embed/>
                </p:oleObj>
              </mc:Choice>
              <mc:Fallback>
                <p:oleObj name="Worksheet" r:id="rId3" imgW="6543807" imgH="5133904" progId="Excel.Sheet.12">
                  <p:embed/>
                  <p:pic>
                    <p:nvPicPr>
                      <p:cNvPr id="7" name="オブジェクト 6"/>
                      <p:cNvPicPr/>
                      <p:nvPr/>
                    </p:nvPicPr>
                    <p:blipFill>
                      <a:blip r:embed="rId4"/>
                      <a:stretch>
                        <a:fillRect/>
                      </a:stretch>
                    </p:blipFill>
                    <p:spPr>
                      <a:xfrm>
                        <a:off x="377354" y="481935"/>
                        <a:ext cx="7968459" cy="6251818"/>
                      </a:xfrm>
                      <a:prstGeom prst="rect">
                        <a:avLst/>
                      </a:prstGeom>
                    </p:spPr>
                  </p:pic>
                </p:oleObj>
              </mc:Fallback>
            </mc:AlternateContent>
          </a:graphicData>
        </a:graphic>
      </p:graphicFrame>
      <p:pic>
        <p:nvPicPr>
          <p:cNvPr id="8" name="図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10" y="1189137"/>
            <a:ext cx="4032448" cy="1630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グラフ 9"/>
          <p:cNvGraphicFramePr>
            <a:graphicFrameLocks/>
          </p:cNvGraphicFramePr>
          <p:nvPr>
            <p:extLst>
              <p:ext uri="{D42A27DB-BD31-4B8C-83A1-F6EECF244321}">
                <p14:modId xmlns:p14="http://schemas.microsoft.com/office/powerpoint/2010/main" val="2500125075"/>
              </p:ext>
            </p:extLst>
          </p:nvPr>
        </p:nvGraphicFramePr>
        <p:xfrm>
          <a:off x="3442389" y="252370"/>
          <a:ext cx="5361367" cy="4037517"/>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p:cNvSpPr txBox="1"/>
          <p:nvPr/>
        </p:nvSpPr>
        <p:spPr>
          <a:xfrm>
            <a:off x="5168833" y="7237809"/>
            <a:ext cx="2808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8</a:t>
            </a:r>
          </a:p>
        </p:txBody>
      </p:sp>
    </p:spTree>
    <p:extLst>
      <p:ext uri="{BB962C8B-B14F-4D97-AF65-F5344CB8AC3E}">
        <p14:creationId xmlns:p14="http://schemas.microsoft.com/office/powerpoint/2010/main" val="113809157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476</TotalTime>
  <Words>275</Words>
  <Application>Microsoft Office PowerPoint</Application>
  <PresentationFormat>ユーザー設定</PresentationFormat>
  <Paragraphs>198</Paragraphs>
  <Slides>15</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6" baseType="lpstr">
      <vt:lpstr>Meiryo UI</vt:lpstr>
      <vt:lpstr>ＭＳ Ｐゴシック</vt:lpstr>
      <vt:lpstr>SimSun</vt:lpstr>
      <vt:lpstr>メイリオ</vt:lpstr>
      <vt:lpstr>Arial</vt:lpstr>
      <vt:lpstr>Calibri</vt:lpstr>
      <vt:lpstr>Times New Roman</vt:lpstr>
      <vt:lpstr>Trebuchet MS</vt:lpstr>
      <vt:lpstr>Wingdings 3</vt:lpstr>
      <vt:lpstr>ファセット</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PDFConverter,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Naka TRM</cp:lastModifiedBy>
  <cp:revision>71</cp:revision>
  <cp:lastPrinted>2019-01-30T04:14:24Z</cp:lastPrinted>
  <dcterms:modified xsi:type="dcterms:W3CDTF">2019-01-30T04:23:41Z</dcterms:modified>
</cp:coreProperties>
</file>