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529" r:id="rId2"/>
    <p:sldId id="259" r:id="rId3"/>
    <p:sldId id="266" r:id="rId4"/>
    <p:sldId id="345" r:id="rId5"/>
    <p:sldId id="393" r:id="rId6"/>
    <p:sldId id="395" r:id="rId7"/>
    <p:sldId id="396" r:id="rId8"/>
    <p:sldId id="391" r:id="rId9"/>
    <p:sldId id="519" r:id="rId10"/>
    <p:sldId id="411" r:id="rId11"/>
    <p:sldId id="399" r:id="rId12"/>
    <p:sldId id="530" r:id="rId13"/>
    <p:sldId id="531" r:id="rId14"/>
    <p:sldId id="295" r:id="rId15"/>
    <p:sldId id="403" r:id="rId16"/>
    <p:sldId id="404" r:id="rId17"/>
    <p:sldId id="532" r:id="rId18"/>
    <p:sldId id="533" r:id="rId19"/>
    <p:sldId id="534" r:id="rId20"/>
    <p:sldId id="535" r:id="rId21"/>
    <p:sldId id="536" r:id="rId22"/>
    <p:sldId id="537" r:id="rId23"/>
    <p:sldId id="538" r:id="rId24"/>
    <p:sldId id="539" r:id="rId25"/>
    <p:sldId id="540" r:id="rId26"/>
    <p:sldId id="541" r:id="rId27"/>
    <p:sldId id="542" r:id="rId28"/>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60146" autoAdjust="0"/>
  </p:normalViewPr>
  <p:slideViewPr>
    <p:cSldViewPr snapToGrid="0" snapToObjects="1" showGuides="1">
      <p:cViewPr varScale="1">
        <p:scale>
          <a:sx n="53" d="100"/>
          <a:sy n="53" d="100"/>
        </p:scale>
        <p:origin x="178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7AC19-1E35-2D46-A6B6-9B5041B701B3}"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F2B3DCC5-F2F6-6842-BC71-7C773F7B0147}">
      <dgm:prSet phldrT="[Text]"/>
      <dgm:spPr/>
      <dgm:t>
        <a:bodyPr/>
        <a:lstStyle/>
        <a:p>
          <a:r>
            <a:rPr lang="en-US" dirty="0" err="1">
              <a:latin typeface="Meiryo UI" panose="020B0604030504040204" pitchFamily="50" charset="-128"/>
              <a:ea typeface="Meiryo UI" panose="020B0604030504040204" pitchFamily="50" charset="-128"/>
            </a:rPr>
            <a:t>事前学習</a:t>
          </a:r>
          <a:endParaRPr lang="en-US" dirty="0">
            <a:latin typeface="Meiryo UI" panose="020B0604030504040204" pitchFamily="50" charset="-128"/>
            <a:ea typeface="Meiryo UI" panose="020B0604030504040204" pitchFamily="50" charset="-128"/>
          </a:endParaRPr>
        </a:p>
      </dgm:t>
    </dgm:pt>
    <dgm:pt modelId="{3F31E615-F87C-784D-8D82-0C581057AC01}" type="parTrans" cxnId="{FF410F17-C831-804E-A60F-E947895AC471}">
      <dgm:prSet/>
      <dgm:spPr/>
      <dgm:t>
        <a:bodyPr/>
        <a:lstStyle/>
        <a:p>
          <a:endParaRPr lang="en-US"/>
        </a:p>
      </dgm:t>
    </dgm:pt>
    <dgm:pt modelId="{67A763B7-5610-E34C-8B63-824562E7244E}" type="sibTrans" cxnId="{FF410F17-C831-804E-A60F-E947895AC471}">
      <dgm:prSet/>
      <dgm:spPr/>
      <dgm:t>
        <a:bodyPr/>
        <a:lstStyle/>
        <a:p>
          <a:endParaRPr lang="en-US"/>
        </a:p>
      </dgm:t>
    </dgm:pt>
    <dgm:pt modelId="{20D61EAB-0D4B-9C45-9F0C-FF2FC9EE819D}">
      <dgm:prSet phldrT="[Text]"/>
      <dgm:spPr/>
      <dgm:t>
        <a:bodyPr/>
        <a:lstStyle/>
        <a:p>
          <a:r>
            <a:rPr lang="en-US" dirty="0" err="1" smtClean="0">
              <a:solidFill>
                <a:schemeClr val="tx1">
                  <a:lumMod val="65000"/>
                  <a:lumOff val="35000"/>
                </a:schemeClr>
              </a:solidFill>
              <a:latin typeface="Meiryo UI" panose="020B0604030504040204" pitchFamily="50" charset="-128"/>
              <a:ea typeface="Meiryo UI" panose="020B0604030504040204" pitchFamily="50" charset="-128"/>
            </a:rPr>
            <a:t>動画教材視聴</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04FC15EA-20BD-F24A-A92B-BD512A9C4D97}" type="parTrans" cxnId="{3FF0D7C4-77DA-0F47-9F21-10705B39DC50}">
      <dgm:prSet/>
      <dgm:spPr/>
      <dgm:t>
        <a:bodyPr/>
        <a:lstStyle/>
        <a:p>
          <a:endParaRPr lang="en-US"/>
        </a:p>
      </dgm:t>
    </dgm:pt>
    <dgm:pt modelId="{875F427A-DAD6-3441-8CB0-B41190B86F5A}" type="sibTrans" cxnId="{3FF0D7C4-77DA-0F47-9F21-10705B39DC50}">
      <dgm:prSet/>
      <dgm:spPr/>
      <dgm:t>
        <a:bodyPr/>
        <a:lstStyle/>
        <a:p>
          <a:endParaRPr lang="en-US"/>
        </a:p>
      </dgm:t>
    </dgm:pt>
    <dgm:pt modelId="{257E33D2-08D7-0144-B666-9252E1C4A4C8}">
      <dgm:prSet phldrT="[Text]"/>
      <dgm:spPr>
        <a:solidFill>
          <a:srgbClr val="002060"/>
        </a:solidFill>
      </dgm:spPr>
      <dgm:t>
        <a:bodyPr/>
        <a:lstStyle/>
        <a:p>
          <a:r>
            <a:rPr lang="en-US" dirty="0" err="1">
              <a:latin typeface="Meiryo UI" panose="020B0604030504040204" pitchFamily="50" charset="-128"/>
              <a:ea typeface="Meiryo UI" panose="020B0604030504040204" pitchFamily="50" charset="-128"/>
            </a:rPr>
            <a:t>研修</a:t>
          </a:r>
          <a:r>
            <a:rPr 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rPr>
            <a:t>時間</a:t>
          </a:r>
          <a:r>
            <a:rPr lang="en-US" dirty="0" smtClean="0">
              <a:latin typeface="Meiryo UI" panose="020B0604030504040204" pitchFamily="50" charset="-128"/>
              <a:ea typeface="Meiryo UI" panose="020B0604030504040204" pitchFamily="50" charset="-128"/>
            </a:rPr>
            <a:t>)</a:t>
          </a:r>
          <a:endParaRPr lang="en-US" dirty="0">
            <a:latin typeface="Meiryo UI" panose="020B0604030504040204" pitchFamily="50" charset="-128"/>
            <a:ea typeface="Meiryo UI" panose="020B0604030504040204" pitchFamily="50" charset="-128"/>
          </a:endParaRPr>
        </a:p>
      </dgm:t>
    </dgm:pt>
    <dgm:pt modelId="{E4027910-9401-364E-86CE-E9D73CEEA542}" type="parTrans" cxnId="{F2BC0DED-4CE2-7441-AE72-52C5B63C7E0A}">
      <dgm:prSet/>
      <dgm:spPr/>
      <dgm:t>
        <a:bodyPr/>
        <a:lstStyle/>
        <a:p>
          <a:endParaRPr lang="en-US"/>
        </a:p>
      </dgm:t>
    </dgm:pt>
    <dgm:pt modelId="{9246A475-8140-374A-8CDC-883B25F06885}" type="sibTrans" cxnId="{F2BC0DED-4CE2-7441-AE72-52C5B63C7E0A}">
      <dgm:prSet/>
      <dgm:spPr/>
      <dgm:t>
        <a:bodyPr/>
        <a:lstStyle/>
        <a:p>
          <a:endParaRPr lang="en-US"/>
        </a:p>
      </dgm:t>
    </dgm:pt>
    <dgm:pt modelId="{535557AE-CFD2-6045-B6F6-E850C4824ACB}">
      <dgm:prSet phldrT="[Text]"/>
      <dgm:spPr/>
      <dgm:t>
        <a:bodyPr/>
        <a:lstStyle/>
        <a:p>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前半</a:t>
          </a:r>
          <a:r>
            <a:rPr lang="en-US" dirty="0" smtClean="0">
              <a:solidFill>
                <a:schemeClr val="tx1">
                  <a:lumMod val="65000"/>
                  <a:lumOff val="35000"/>
                </a:schemeClr>
              </a:solidFill>
              <a:latin typeface="Meiryo UI" panose="020B0604030504040204" pitchFamily="50" charset="-128"/>
              <a:ea typeface="Meiryo UI" panose="020B0604030504040204" pitchFamily="50" charset="-128"/>
            </a:rPr>
            <a:t>3</a:t>
          </a:r>
          <a:r>
            <a:rPr lang="en-US" dirty="0">
              <a:solidFill>
                <a:schemeClr val="tx1">
                  <a:lumMod val="65000"/>
                  <a:lumOff val="35000"/>
                </a:schemeClr>
              </a:solidFill>
              <a:latin typeface="Meiryo UI" panose="020B0604030504040204" pitchFamily="50" charset="-128"/>
              <a:ea typeface="Meiryo UI" panose="020B0604030504040204" pitchFamily="50" charset="-128"/>
            </a:rPr>
            <a:t>時間</a:t>
          </a:r>
          <a:r>
            <a:rPr lang="en-US" dirty="0" smtClean="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後半</a:t>
          </a:r>
          <a:r>
            <a:rPr lang="en-US" dirty="0" smtClean="0">
              <a:solidFill>
                <a:schemeClr val="tx1">
                  <a:lumMod val="65000"/>
                  <a:lumOff val="35000"/>
                </a:schemeClr>
              </a:solidFill>
              <a:latin typeface="Meiryo UI" panose="020B0604030504040204" pitchFamily="50" charset="-128"/>
              <a:ea typeface="Meiryo UI" panose="020B0604030504040204" pitchFamily="50" charset="-128"/>
            </a:rPr>
            <a:t>3</a:t>
          </a:r>
          <a:r>
            <a:rPr lang="en-US" dirty="0">
              <a:solidFill>
                <a:schemeClr val="tx1">
                  <a:lumMod val="65000"/>
                  <a:lumOff val="35000"/>
                </a:schemeClr>
              </a:solidFill>
              <a:latin typeface="Meiryo UI" panose="020B0604030504040204" pitchFamily="50" charset="-128"/>
              <a:ea typeface="Meiryo UI" panose="020B0604030504040204" pitchFamily="50" charset="-128"/>
            </a:rPr>
            <a:t>時間、計6時間</a:t>
          </a:r>
        </a:p>
      </dgm:t>
    </dgm:pt>
    <dgm:pt modelId="{9B272C4F-CC83-C145-8457-C22FB871C9AD}" type="parTrans" cxnId="{4EB76577-56DE-C548-A6DB-DCE22433BE09}">
      <dgm:prSet/>
      <dgm:spPr/>
      <dgm:t>
        <a:bodyPr/>
        <a:lstStyle/>
        <a:p>
          <a:endParaRPr lang="en-US"/>
        </a:p>
      </dgm:t>
    </dgm:pt>
    <dgm:pt modelId="{3096B5BF-DB3E-124A-BF4D-2B58BA2EAF12}" type="sibTrans" cxnId="{4EB76577-56DE-C548-A6DB-DCE22433BE09}">
      <dgm:prSet/>
      <dgm:spPr/>
      <dgm:t>
        <a:bodyPr/>
        <a:lstStyle/>
        <a:p>
          <a:endParaRPr lang="en-US"/>
        </a:p>
      </dgm:t>
    </dgm:pt>
    <dgm:pt modelId="{2403EF01-3A69-9645-8934-0B366597E069}">
      <dgm:prSet phldrT="[Text]"/>
      <dgm:spPr/>
      <dgm:t>
        <a:bodyPr/>
        <a:lstStyle/>
        <a:p>
          <a:r>
            <a:rPr lang="en-US" dirty="0" err="1">
              <a:latin typeface="Meiryo UI" panose="020B0604030504040204" pitchFamily="50" charset="-128"/>
              <a:ea typeface="Meiryo UI" panose="020B0604030504040204" pitchFamily="50" charset="-128"/>
            </a:rPr>
            <a:t>事後教材</a:t>
          </a:r>
          <a:endParaRPr lang="en-US" dirty="0">
            <a:latin typeface="Meiryo UI" panose="020B0604030504040204" pitchFamily="50" charset="-128"/>
            <a:ea typeface="Meiryo UI" panose="020B0604030504040204" pitchFamily="50" charset="-128"/>
          </a:endParaRPr>
        </a:p>
      </dgm:t>
    </dgm:pt>
    <dgm:pt modelId="{45AA06AC-2876-DB4D-A81D-8D4345C01E5E}" type="parTrans" cxnId="{189E9EFD-EF2D-B947-BC5B-B76016D3206A}">
      <dgm:prSet/>
      <dgm:spPr/>
      <dgm:t>
        <a:bodyPr/>
        <a:lstStyle/>
        <a:p>
          <a:endParaRPr lang="en-US"/>
        </a:p>
      </dgm:t>
    </dgm:pt>
    <dgm:pt modelId="{9C9711B6-4361-B047-9C81-9F0F40BAFE70}" type="sibTrans" cxnId="{189E9EFD-EF2D-B947-BC5B-B76016D3206A}">
      <dgm:prSet/>
      <dgm:spPr/>
      <dgm:t>
        <a:bodyPr/>
        <a:lstStyle/>
        <a:p>
          <a:endParaRPr lang="en-US"/>
        </a:p>
      </dgm:t>
    </dgm:pt>
    <dgm:pt modelId="{64C65C9A-C241-3547-9781-1435D3AA60C3}">
      <dgm:prSet phldrT="[Text]"/>
      <dgm:spPr/>
      <dgm:t>
        <a:bodyPr/>
        <a:lstStyle/>
        <a:p>
          <a:r>
            <a:rPr lang="en-US" dirty="0" err="1">
              <a:solidFill>
                <a:schemeClr val="tx1">
                  <a:lumMod val="65000"/>
                  <a:lumOff val="35000"/>
                </a:schemeClr>
              </a:solidFill>
              <a:latin typeface="Meiryo UI" panose="020B0604030504040204" pitchFamily="50" charset="-128"/>
              <a:ea typeface="Meiryo UI" panose="020B0604030504040204" pitchFamily="50" charset="-128"/>
            </a:rPr>
            <a:t>復習に活用</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6ACA05ED-0FD7-8943-AEEA-BDDD1F78A61B}" type="parTrans" cxnId="{0DFAEA02-31D9-B242-8F87-28E030053CAF}">
      <dgm:prSet/>
      <dgm:spPr/>
      <dgm:t>
        <a:bodyPr/>
        <a:lstStyle/>
        <a:p>
          <a:endParaRPr lang="en-US"/>
        </a:p>
      </dgm:t>
    </dgm:pt>
    <dgm:pt modelId="{4352BE70-07AE-5048-BECC-FB315A99B957}" type="sibTrans" cxnId="{0DFAEA02-31D9-B242-8F87-28E030053CAF}">
      <dgm:prSet/>
      <dgm:spPr/>
      <dgm:t>
        <a:bodyPr/>
        <a:lstStyle/>
        <a:p>
          <a:endParaRPr lang="en-US"/>
        </a:p>
      </dgm:t>
    </dgm:pt>
    <dgm:pt modelId="{CFF8A386-CE30-B84C-984C-1329121F0C36}">
      <dgm:prSet phldrT="[Text]"/>
      <dgm:spPr/>
      <dgm:t>
        <a:bodyPr/>
        <a:lstStyle/>
        <a:p>
          <a:r>
            <a:rPr lang="en-US" dirty="0" err="1">
              <a:latin typeface="Meiryo UI" panose="020B0604030504040204" pitchFamily="50" charset="-128"/>
              <a:ea typeface="Meiryo UI" panose="020B0604030504040204" pitchFamily="50" charset="-128"/>
            </a:rPr>
            <a:t>最終課題</a:t>
          </a:r>
          <a:endParaRPr lang="en-US" dirty="0">
            <a:latin typeface="Meiryo UI" panose="020B0604030504040204" pitchFamily="50" charset="-128"/>
            <a:ea typeface="Meiryo UI" panose="020B0604030504040204" pitchFamily="50" charset="-128"/>
          </a:endParaRPr>
        </a:p>
      </dgm:t>
    </dgm:pt>
    <dgm:pt modelId="{8BD3E75E-12F1-5844-B6B6-28EF290C56C6}" type="parTrans" cxnId="{17B5447C-6368-9C49-998E-49D080175ADF}">
      <dgm:prSet/>
      <dgm:spPr/>
      <dgm:t>
        <a:bodyPr/>
        <a:lstStyle/>
        <a:p>
          <a:endParaRPr lang="en-US"/>
        </a:p>
      </dgm:t>
    </dgm:pt>
    <dgm:pt modelId="{F76CCC88-BC13-2C4A-9C84-939083EBB025}" type="sibTrans" cxnId="{17B5447C-6368-9C49-998E-49D080175ADF}">
      <dgm:prSet/>
      <dgm:spPr/>
      <dgm:t>
        <a:bodyPr/>
        <a:lstStyle/>
        <a:p>
          <a:endParaRPr lang="en-US"/>
        </a:p>
      </dgm:t>
    </dgm:pt>
    <dgm:pt modelId="{F188359C-E355-F24C-8FAF-4B44F351C6F8}">
      <dgm:prSet phldrT="[Text]"/>
      <dgm:spPr/>
      <dgm:t>
        <a:bodyPr/>
        <a:lstStyle/>
        <a:p>
          <a:endParaRPr lang="en-US" dirty="0"/>
        </a:p>
      </dgm:t>
    </dgm:pt>
    <dgm:pt modelId="{C306219F-3306-FA47-8780-F8975C033FD4}" type="parTrans" cxnId="{BB17D59D-B6B3-7B4A-8C65-60B88A9A7699}">
      <dgm:prSet/>
      <dgm:spPr/>
      <dgm:t>
        <a:bodyPr/>
        <a:lstStyle/>
        <a:p>
          <a:endParaRPr lang="en-US"/>
        </a:p>
      </dgm:t>
    </dgm:pt>
    <dgm:pt modelId="{B96090FE-DA74-0547-B9D0-193321F1FA68}" type="sibTrans" cxnId="{BB17D59D-B6B3-7B4A-8C65-60B88A9A7699}">
      <dgm:prSet/>
      <dgm:spPr/>
      <dgm:t>
        <a:bodyPr/>
        <a:lstStyle/>
        <a:p>
          <a:endParaRPr lang="en-US"/>
        </a:p>
      </dgm:t>
    </dgm:pt>
    <dgm:pt modelId="{5D279977-17A8-124B-AD36-AF09DE0B67BE}">
      <dgm:prSet phldrT="[Text]"/>
      <dgm:spPr/>
      <dgm:t>
        <a:bodyPr/>
        <a:lstStyle/>
        <a:p>
          <a:r>
            <a:rPr lang="en-US" dirty="0" err="1">
              <a:solidFill>
                <a:schemeClr val="tx1">
                  <a:lumMod val="65000"/>
                  <a:lumOff val="35000"/>
                </a:schemeClr>
              </a:solidFill>
              <a:latin typeface="Meiryo UI" panose="020B0604030504040204" pitchFamily="50" charset="-128"/>
              <a:ea typeface="Meiryo UI" panose="020B0604030504040204" pitchFamily="50" charset="-128"/>
            </a:rPr>
            <a:t>演習、ディスカッションを中心に</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1D0F9AA3-13B9-E841-A1D5-6983DB1B5EB9}" type="parTrans" cxnId="{7A2655DD-3A79-FC4C-9321-5601EBE46370}">
      <dgm:prSet/>
      <dgm:spPr/>
      <dgm:t>
        <a:bodyPr/>
        <a:lstStyle/>
        <a:p>
          <a:endParaRPr lang="en-US"/>
        </a:p>
      </dgm:t>
    </dgm:pt>
    <dgm:pt modelId="{4F2470CF-8937-794F-BF51-2BC5050342B0}" type="sibTrans" cxnId="{7A2655DD-3A79-FC4C-9321-5601EBE46370}">
      <dgm:prSet/>
      <dgm:spPr/>
      <dgm:t>
        <a:bodyPr/>
        <a:lstStyle/>
        <a:p>
          <a:endParaRPr lang="en-US"/>
        </a:p>
      </dgm:t>
    </dgm:pt>
    <dgm:pt modelId="{95354747-CF3E-6642-A6EC-8695F3136B0C}">
      <dgm:prSet phldrT="[Text]"/>
      <dgm:spPr/>
      <dgm:t>
        <a:bodyPr/>
        <a:lstStyle/>
        <a:p>
          <a:r>
            <a:rPr lang="en-US" dirty="0" err="1">
              <a:solidFill>
                <a:schemeClr val="tx1">
                  <a:lumMod val="65000"/>
                  <a:lumOff val="35000"/>
                </a:schemeClr>
              </a:solidFill>
              <a:latin typeface="Meiryo UI" panose="020B0604030504040204" pitchFamily="50" charset="-128"/>
              <a:ea typeface="Meiryo UI" panose="020B0604030504040204" pitchFamily="50" charset="-128"/>
            </a:rPr>
            <a:t>授業用に作成した動画教材</a:t>
          </a:r>
          <a:r>
            <a:rPr lang="en-US" dirty="0">
              <a:solidFill>
                <a:schemeClr val="tx1">
                  <a:lumMod val="65000"/>
                  <a:lumOff val="35000"/>
                </a:schemeClr>
              </a:solidFill>
              <a:latin typeface="Meiryo UI" panose="020B0604030504040204" pitchFamily="50" charset="-128"/>
              <a:ea typeface="Meiryo UI" panose="020B0604030504040204" pitchFamily="50" charset="-128"/>
            </a:rPr>
            <a:t>*</a:t>
          </a:r>
        </a:p>
      </dgm:t>
    </dgm:pt>
    <dgm:pt modelId="{2C3B016B-6668-8944-A182-12DF6B0381D9}" type="parTrans" cxnId="{0DA10C76-B5DC-6043-AC58-E274DC4ED2DB}">
      <dgm:prSet/>
      <dgm:spPr/>
      <dgm:t>
        <a:bodyPr/>
        <a:lstStyle/>
        <a:p>
          <a:endParaRPr lang="en-US"/>
        </a:p>
      </dgm:t>
    </dgm:pt>
    <dgm:pt modelId="{3BC64A87-02D2-6642-B01A-AC0151E9FCA0}" type="sibTrans" cxnId="{0DA10C76-B5DC-6043-AC58-E274DC4ED2DB}">
      <dgm:prSet/>
      <dgm:spPr/>
      <dgm:t>
        <a:bodyPr/>
        <a:lstStyle/>
        <a:p>
          <a:endParaRPr lang="en-US"/>
        </a:p>
      </dgm:t>
    </dgm:pt>
    <dgm:pt modelId="{AB968300-6FD6-944E-BFA6-FFDDCDEEC406}">
      <dgm:prSet phldrT="[Text]"/>
      <dgm:spPr/>
      <dgm:t>
        <a:bodyPr/>
        <a:lstStyle/>
        <a:p>
          <a:r>
            <a:rPr lang="en-US" dirty="0" err="1">
              <a:solidFill>
                <a:schemeClr val="tx1">
                  <a:lumMod val="65000"/>
                  <a:lumOff val="35000"/>
                </a:schemeClr>
              </a:solidFill>
              <a:latin typeface="Meiryo UI" panose="020B0604030504040204" pitchFamily="50" charset="-128"/>
              <a:ea typeface="Meiryo UI" panose="020B0604030504040204" pitchFamily="50" charset="-128"/>
            </a:rPr>
            <a:t>学生が動画教材を活用している動画・写真</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0B3D61C7-5314-0742-888C-CF8C2F4B9C18}" type="parTrans" cxnId="{959AAB7C-DFBB-C242-8097-A194C6F19913}">
      <dgm:prSet/>
      <dgm:spPr/>
      <dgm:t>
        <a:bodyPr/>
        <a:lstStyle/>
        <a:p>
          <a:endParaRPr lang="en-US"/>
        </a:p>
      </dgm:t>
    </dgm:pt>
    <dgm:pt modelId="{AA9F4805-E20C-7D49-B3D8-464D1BCF3FF1}" type="sibTrans" cxnId="{959AAB7C-DFBB-C242-8097-A194C6F19913}">
      <dgm:prSet/>
      <dgm:spPr/>
      <dgm:t>
        <a:bodyPr/>
        <a:lstStyle/>
        <a:p>
          <a:endParaRPr lang="en-US"/>
        </a:p>
      </dgm:t>
    </dgm:pt>
    <dgm:pt modelId="{8B0A427E-408C-A741-854D-6566BA0502F2}">
      <dgm:prSet phldrT="[Text]"/>
      <dgm:spPr/>
      <dgm:t>
        <a:bodyPr/>
        <a:lstStyle/>
        <a:p>
          <a:r>
            <a:rPr lang="en-US" dirty="0" err="1">
              <a:solidFill>
                <a:schemeClr val="tx1">
                  <a:lumMod val="65000"/>
                  <a:lumOff val="35000"/>
                </a:schemeClr>
              </a:solidFill>
              <a:latin typeface="Meiryo UI" panose="020B0604030504040204" pitchFamily="50" charset="-128"/>
              <a:ea typeface="Meiryo UI" panose="020B0604030504040204" pitchFamily="50" charset="-128"/>
            </a:rPr>
            <a:t>学生の感想</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D7B5222B-4801-8B43-8282-D3B837C849E5}" type="parTrans" cxnId="{29AC01F0-5554-7340-A1A5-313CCD75FA43}">
      <dgm:prSet/>
      <dgm:spPr/>
      <dgm:t>
        <a:bodyPr/>
        <a:lstStyle/>
        <a:p>
          <a:endParaRPr lang="en-US"/>
        </a:p>
      </dgm:t>
    </dgm:pt>
    <dgm:pt modelId="{16D78712-0D2E-E34D-9F55-4D7FDE7FA74C}" type="sibTrans" cxnId="{29AC01F0-5554-7340-A1A5-313CCD75FA43}">
      <dgm:prSet/>
      <dgm:spPr/>
      <dgm:t>
        <a:bodyPr/>
        <a:lstStyle/>
        <a:p>
          <a:endParaRPr lang="en-US"/>
        </a:p>
      </dgm:t>
    </dgm:pt>
    <dgm:pt modelId="{71EA8FC9-3932-994F-BA19-64893D4BD8C4}">
      <dgm:prSet phldrT="[Text]"/>
      <dgm:spPr/>
      <dgm:t>
        <a:bodyPr/>
        <a:lstStyle/>
        <a:p>
          <a:r>
            <a:rPr lang="en-US" dirty="0" err="1">
              <a:solidFill>
                <a:schemeClr val="tx1">
                  <a:lumMod val="65000"/>
                  <a:lumOff val="35000"/>
                </a:schemeClr>
              </a:solidFill>
              <a:latin typeface="Meiryo UI" panose="020B0604030504040204" pitchFamily="50" charset="-128"/>
              <a:ea typeface="Meiryo UI" panose="020B0604030504040204" pitchFamily="50" charset="-128"/>
            </a:rPr>
            <a:t>忘れてしまったときに参照</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7B903A0A-F0ED-FA4F-A9E3-9C5DB156DFB9}" type="parTrans" cxnId="{F693F995-E193-9046-AD13-4A889AF6E7CE}">
      <dgm:prSet/>
      <dgm:spPr/>
      <dgm:t>
        <a:bodyPr/>
        <a:lstStyle/>
        <a:p>
          <a:endParaRPr lang="en-US"/>
        </a:p>
      </dgm:t>
    </dgm:pt>
    <dgm:pt modelId="{2A03EB73-9AC5-4B4D-8E07-D3DDF8B315B1}" type="sibTrans" cxnId="{F693F995-E193-9046-AD13-4A889AF6E7CE}">
      <dgm:prSet/>
      <dgm:spPr/>
      <dgm:t>
        <a:bodyPr/>
        <a:lstStyle/>
        <a:p>
          <a:endParaRPr lang="en-US"/>
        </a:p>
      </dgm:t>
    </dgm:pt>
    <dgm:pt modelId="{CFE1E52C-6666-814C-8000-604E7A2E3E8C}">
      <dgm:prSet phldrT="[Text]"/>
      <dgm:spPr/>
      <dgm:t>
        <a:bodyPr/>
        <a:lstStyle/>
        <a:p>
          <a:r>
            <a:rPr lang="en-US" dirty="0" err="1" smtClean="0">
              <a:solidFill>
                <a:schemeClr val="tx1">
                  <a:lumMod val="65000"/>
                  <a:lumOff val="35000"/>
                </a:schemeClr>
              </a:solidFill>
              <a:latin typeface="Meiryo UI" panose="020B0604030504040204" pitchFamily="50" charset="-128"/>
              <a:ea typeface="Meiryo UI" panose="020B0604030504040204" pitchFamily="50" charset="-128"/>
            </a:rPr>
            <a:t>授業用動画を</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作成</a:t>
          </a:r>
          <a:r>
            <a:rPr lang="en-US" dirty="0" err="1" smtClean="0">
              <a:solidFill>
                <a:schemeClr val="tx1">
                  <a:lumMod val="65000"/>
                  <a:lumOff val="35000"/>
                </a:schemeClr>
              </a:solidFill>
              <a:latin typeface="Meiryo UI" panose="020B0604030504040204" pitchFamily="50" charset="-128"/>
              <a:ea typeface="Meiryo UI" panose="020B0604030504040204" pitchFamily="50" charset="-128"/>
            </a:rPr>
            <a:t>した振り返り</a:t>
          </a:r>
          <a:r>
            <a:rPr lang="en-US" dirty="0" err="1">
              <a:solidFill>
                <a:schemeClr val="tx1">
                  <a:lumMod val="65000"/>
                  <a:lumOff val="35000"/>
                </a:schemeClr>
              </a:solidFill>
              <a:latin typeface="Meiryo UI" panose="020B0604030504040204" pitchFamily="50" charset="-128"/>
              <a:ea typeface="Meiryo UI" panose="020B0604030504040204" pitchFamily="50" charset="-128"/>
            </a:rPr>
            <a:t>、または、授業で動画を活用した振り返り</a:t>
          </a:r>
          <a:r>
            <a:rPr lang="en-US" dirty="0">
              <a:solidFill>
                <a:schemeClr val="tx1">
                  <a:lumMod val="65000"/>
                  <a:lumOff val="35000"/>
                </a:schemeClr>
              </a:solidFill>
              <a:latin typeface="Meiryo UI" panose="020B0604030504040204" pitchFamily="50" charset="-128"/>
              <a:ea typeface="Meiryo UI" panose="020B0604030504040204" pitchFamily="50" charset="-128"/>
            </a:rPr>
            <a:t>*</a:t>
          </a:r>
        </a:p>
      </dgm:t>
    </dgm:pt>
    <dgm:pt modelId="{CE7A6F1B-2862-A848-B5D7-B4BA3716553A}" type="parTrans" cxnId="{382BF563-F254-2545-ADBE-7ECF298F04BC}">
      <dgm:prSet/>
      <dgm:spPr/>
      <dgm:t>
        <a:bodyPr/>
        <a:lstStyle/>
        <a:p>
          <a:endParaRPr lang="en-US"/>
        </a:p>
      </dgm:t>
    </dgm:pt>
    <dgm:pt modelId="{A247A9BC-7C45-BD4A-AE04-ED8850ABABD8}" type="sibTrans" cxnId="{382BF563-F254-2545-ADBE-7ECF298F04BC}">
      <dgm:prSet/>
      <dgm:spPr/>
      <dgm:t>
        <a:bodyPr/>
        <a:lstStyle/>
        <a:p>
          <a:endParaRPr lang="en-US"/>
        </a:p>
      </dgm:t>
    </dgm:pt>
    <dgm:pt modelId="{36760D61-895C-ED49-9844-9061B02C7871}">
      <dgm:prSet phldrT="[Text]"/>
      <dgm:spPr/>
      <dgm:t>
        <a:bodyPr/>
        <a:lstStyle/>
        <a:p>
          <a:r>
            <a:rPr lang="en-US" dirty="0" err="1">
              <a:solidFill>
                <a:schemeClr val="tx1">
                  <a:lumMod val="65000"/>
                  <a:lumOff val="35000"/>
                </a:schemeClr>
              </a:solidFill>
              <a:latin typeface="Meiryo UI" panose="020B0604030504040204" pitchFamily="50" charset="-128"/>
              <a:ea typeface="Meiryo UI" panose="020B0604030504040204" pitchFamily="50" charset="-128"/>
            </a:rPr>
            <a:t>指導案シート</a:t>
          </a:r>
          <a:r>
            <a:rPr lang="en-US" dirty="0">
              <a:solidFill>
                <a:schemeClr val="tx1">
                  <a:lumMod val="65000"/>
                  <a:lumOff val="35000"/>
                </a:schemeClr>
              </a:solidFill>
              <a:latin typeface="Meiryo UI" panose="020B0604030504040204" pitchFamily="50" charset="-128"/>
              <a:ea typeface="Meiryo UI" panose="020B0604030504040204" pitchFamily="50" charset="-128"/>
            </a:rPr>
            <a:t>*</a:t>
          </a:r>
        </a:p>
      </dgm:t>
    </dgm:pt>
    <dgm:pt modelId="{EA059723-4261-5847-A2A0-682C4A952300}" type="parTrans" cxnId="{19CA2A73-0920-A241-817E-019D009969FB}">
      <dgm:prSet/>
      <dgm:spPr/>
      <dgm:t>
        <a:bodyPr/>
        <a:lstStyle/>
        <a:p>
          <a:endParaRPr lang="en-US"/>
        </a:p>
      </dgm:t>
    </dgm:pt>
    <dgm:pt modelId="{33606A95-DC30-984E-B53D-1E4088FC165D}" type="sibTrans" cxnId="{19CA2A73-0920-A241-817E-019D009969FB}">
      <dgm:prSet/>
      <dgm:spPr/>
      <dgm:t>
        <a:bodyPr/>
        <a:lstStyle/>
        <a:p>
          <a:endParaRPr lang="en-US"/>
        </a:p>
      </dgm:t>
    </dgm:pt>
    <dgm:pt modelId="{E1BBC0FB-7E8D-A041-8391-BDC369E64BB2}">
      <dgm:prSet phldrT="[Text]"/>
      <dgm:spPr/>
      <dgm:t>
        <a:bodyPr/>
        <a:lstStyle/>
        <a:p>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指導案作成</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C596127B-677D-EF4B-8D56-B99E956ECBE0}" type="parTrans" cxnId="{0DCCAFDD-99CD-424C-BCDB-D5A193662CCB}">
      <dgm:prSet/>
      <dgm:spPr/>
      <dgm:t>
        <a:bodyPr/>
        <a:lstStyle/>
        <a:p>
          <a:endParaRPr lang="en-US"/>
        </a:p>
      </dgm:t>
    </dgm:pt>
    <dgm:pt modelId="{4AFE8FF2-42DA-6A41-BE2F-6930D70C3539}" type="sibTrans" cxnId="{0DCCAFDD-99CD-424C-BCDB-D5A193662CCB}">
      <dgm:prSet/>
      <dgm:spPr/>
      <dgm:t>
        <a:bodyPr/>
        <a:lstStyle/>
        <a:p>
          <a:endParaRPr lang="en-US"/>
        </a:p>
      </dgm:t>
    </dgm:pt>
    <dgm:pt modelId="{1399EE19-A2AC-9149-A9E7-1E6F7A942114}">
      <dgm:prSet phldrT="[Text]"/>
      <dgm:spPr/>
      <dgm:t>
        <a:bodyPr/>
        <a:lstStyle/>
        <a:p>
          <a:r>
            <a:rPr lang="en-US" dirty="0" smtClean="0">
              <a:solidFill>
                <a:schemeClr val="tx1">
                  <a:lumMod val="65000"/>
                  <a:lumOff val="35000"/>
                </a:schemeClr>
              </a:solidFill>
              <a:latin typeface="Meiryo UI" panose="020B0604030504040204" pitchFamily="50" charset="-128"/>
              <a:ea typeface="Meiryo UI" panose="020B0604030504040204" pitchFamily="50" charset="-128"/>
            </a:rPr>
            <a:t>Gmail</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取得</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53592577-3546-7A47-8038-61BF35FAA7AA}" type="parTrans" cxnId="{74844E64-EBCF-394E-A9C9-D807CFF75B39}">
      <dgm:prSet/>
      <dgm:spPr/>
      <dgm:t>
        <a:bodyPr/>
        <a:lstStyle/>
        <a:p>
          <a:endParaRPr kumimoji="1" lang="ja-JP" altLang="en-US"/>
        </a:p>
      </dgm:t>
    </dgm:pt>
    <dgm:pt modelId="{29218B52-7FF6-074B-B688-13C4B4EE204B}" type="sibTrans" cxnId="{74844E64-EBCF-394E-A9C9-D807CFF75B39}">
      <dgm:prSet/>
      <dgm:spPr/>
      <dgm:t>
        <a:bodyPr/>
        <a:lstStyle/>
        <a:p>
          <a:endParaRPr kumimoji="1" lang="ja-JP" altLang="en-US"/>
        </a:p>
      </dgm:t>
    </dgm:pt>
    <dgm:pt modelId="{114831A9-8489-4BEF-A302-D5507229775D}">
      <dgm:prSet phldrT="[Text]"/>
      <dgm:spPr/>
      <dgm:t>
        <a:bodyPr/>
        <a:lstStyle/>
        <a:p>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事前確認テスト</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dgm:t>
    </dgm:pt>
    <dgm:pt modelId="{024FC711-EA17-4076-AB01-A70091E35EEB}" type="parTrans" cxnId="{D0D28597-05F4-47AC-B43D-E6E85EFDD9E5}">
      <dgm:prSet/>
      <dgm:spPr/>
      <dgm:t>
        <a:bodyPr/>
        <a:lstStyle/>
        <a:p>
          <a:endParaRPr kumimoji="1" lang="ja-JP" altLang="en-US"/>
        </a:p>
      </dgm:t>
    </dgm:pt>
    <dgm:pt modelId="{7AB4C5D2-8BCA-446B-9D65-040EFB362365}" type="sibTrans" cxnId="{D0D28597-05F4-47AC-B43D-E6E85EFDD9E5}">
      <dgm:prSet/>
      <dgm:spPr/>
      <dgm:t>
        <a:bodyPr/>
        <a:lstStyle/>
        <a:p>
          <a:endParaRPr kumimoji="1" lang="ja-JP" altLang="en-US"/>
        </a:p>
      </dgm:t>
    </dgm:pt>
    <dgm:pt modelId="{ED7FBD44-0C6B-4043-B6A8-0E3CF13BD412}" type="pres">
      <dgm:prSet presAssocID="{A947AC19-1E35-2D46-A6B6-9B5041B701B3}" presName="linearFlow" presStyleCnt="0">
        <dgm:presLayoutVars>
          <dgm:dir/>
          <dgm:animLvl val="lvl"/>
          <dgm:resizeHandles val="exact"/>
        </dgm:presLayoutVars>
      </dgm:prSet>
      <dgm:spPr/>
      <dgm:t>
        <a:bodyPr/>
        <a:lstStyle/>
        <a:p>
          <a:endParaRPr kumimoji="1" lang="ja-JP" altLang="en-US"/>
        </a:p>
      </dgm:t>
    </dgm:pt>
    <dgm:pt modelId="{7CBE6C2C-EBB9-CF47-91D9-BFE178B2FCDC}" type="pres">
      <dgm:prSet presAssocID="{F2B3DCC5-F2F6-6842-BC71-7C773F7B0147}" presName="composite" presStyleCnt="0"/>
      <dgm:spPr/>
    </dgm:pt>
    <dgm:pt modelId="{3E92327C-AA54-F740-BD8E-DCDA0F410212}" type="pres">
      <dgm:prSet presAssocID="{F2B3DCC5-F2F6-6842-BC71-7C773F7B0147}" presName="parTx" presStyleLbl="node1" presStyleIdx="0" presStyleCnt="4">
        <dgm:presLayoutVars>
          <dgm:chMax val="0"/>
          <dgm:chPref val="0"/>
          <dgm:bulletEnabled val="1"/>
        </dgm:presLayoutVars>
      </dgm:prSet>
      <dgm:spPr/>
      <dgm:t>
        <a:bodyPr/>
        <a:lstStyle/>
        <a:p>
          <a:endParaRPr kumimoji="1" lang="ja-JP" altLang="en-US"/>
        </a:p>
      </dgm:t>
    </dgm:pt>
    <dgm:pt modelId="{3B63547C-0238-4D42-B995-9314BF13D114}" type="pres">
      <dgm:prSet presAssocID="{F2B3DCC5-F2F6-6842-BC71-7C773F7B0147}" presName="parSh" presStyleLbl="node1" presStyleIdx="0" presStyleCnt="4"/>
      <dgm:spPr/>
      <dgm:t>
        <a:bodyPr/>
        <a:lstStyle/>
        <a:p>
          <a:endParaRPr kumimoji="1" lang="ja-JP" altLang="en-US"/>
        </a:p>
      </dgm:t>
    </dgm:pt>
    <dgm:pt modelId="{A81C119E-B350-6543-A131-2956A67A7F7D}" type="pres">
      <dgm:prSet presAssocID="{F2B3DCC5-F2F6-6842-BC71-7C773F7B0147}" presName="desTx" presStyleLbl="fgAcc1" presStyleIdx="0" presStyleCnt="4">
        <dgm:presLayoutVars>
          <dgm:bulletEnabled val="1"/>
        </dgm:presLayoutVars>
      </dgm:prSet>
      <dgm:spPr/>
      <dgm:t>
        <a:bodyPr/>
        <a:lstStyle/>
        <a:p>
          <a:endParaRPr kumimoji="1" lang="ja-JP" altLang="en-US"/>
        </a:p>
      </dgm:t>
    </dgm:pt>
    <dgm:pt modelId="{75FD5BBF-C803-E647-A0F6-478BF33AAD78}" type="pres">
      <dgm:prSet presAssocID="{67A763B7-5610-E34C-8B63-824562E7244E}" presName="sibTrans" presStyleLbl="sibTrans2D1" presStyleIdx="0" presStyleCnt="3"/>
      <dgm:spPr/>
      <dgm:t>
        <a:bodyPr/>
        <a:lstStyle/>
        <a:p>
          <a:endParaRPr kumimoji="1" lang="ja-JP" altLang="en-US"/>
        </a:p>
      </dgm:t>
    </dgm:pt>
    <dgm:pt modelId="{38A3E863-42E9-F243-AF80-2779222106C6}" type="pres">
      <dgm:prSet presAssocID="{67A763B7-5610-E34C-8B63-824562E7244E}" presName="connTx" presStyleLbl="sibTrans2D1" presStyleIdx="0" presStyleCnt="3"/>
      <dgm:spPr/>
      <dgm:t>
        <a:bodyPr/>
        <a:lstStyle/>
        <a:p>
          <a:endParaRPr kumimoji="1" lang="ja-JP" altLang="en-US"/>
        </a:p>
      </dgm:t>
    </dgm:pt>
    <dgm:pt modelId="{DAA03B01-BE39-664E-8F49-BA43C14A24D8}" type="pres">
      <dgm:prSet presAssocID="{257E33D2-08D7-0144-B666-9252E1C4A4C8}" presName="composite" presStyleCnt="0"/>
      <dgm:spPr/>
    </dgm:pt>
    <dgm:pt modelId="{42F4EF1F-A11A-E646-9940-D27CB760EF81}" type="pres">
      <dgm:prSet presAssocID="{257E33D2-08D7-0144-B666-9252E1C4A4C8}" presName="parTx" presStyleLbl="node1" presStyleIdx="0" presStyleCnt="4">
        <dgm:presLayoutVars>
          <dgm:chMax val="0"/>
          <dgm:chPref val="0"/>
          <dgm:bulletEnabled val="1"/>
        </dgm:presLayoutVars>
      </dgm:prSet>
      <dgm:spPr/>
      <dgm:t>
        <a:bodyPr/>
        <a:lstStyle/>
        <a:p>
          <a:endParaRPr kumimoji="1" lang="ja-JP" altLang="en-US"/>
        </a:p>
      </dgm:t>
    </dgm:pt>
    <dgm:pt modelId="{F27264BB-CDFB-B94C-814B-D7E94C09DA83}" type="pres">
      <dgm:prSet presAssocID="{257E33D2-08D7-0144-B666-9252E1C4A4C8}" presName="parSh" presStyleLbl="node1" presStyleIdx="1" presStyleCnt="4"/>
      <dgm:spPr/>
      <dgm:t>
        <a:bodyPr/>
        <a:lstStyle/>
        <a:p>
          <a:endParaRPr kumimoji="1" lang="ja-JP" altLang="en-US"/>
        </a:p>
      </dgm:t>
    </dgm:pt>
    <dgm:pt modelId="{B571019C-6B26-B045-9A8F-8153FA2EF9D7}" type="pres">
      <dgm:prSet presAssocID="{257E33D2-08D7-0144-B666-9252E1C4A4C8}" presName="desTx" presStyleLbl="fgAcc1" presStyleIdx="1" presStyleCnt="4">
        <dgm:presLayoutVars>
          <dgm:bulletEnabled val="1"/>
        </dgm:presLayoutVars>
      </dgm:prSet>
      <dgm:spPr/>
      <dgm:t>
        <a:bodyPr/>
        <a:lstStyle/>
        <a:p>
          <a:endParaRPr kumimoji="1" lang="ja-JP" altLang="en-US"/>
        </a:p>
      </dgm:t>
    </dgm:pt>
    <dgm:pt modelId="{CC0E5D1C-9FE6-024E-828E-5F0774DEEBAF}" type="pres">
      <dgm:prSet presAssocID="{9246A475-8140-374A-8CDC-883B25F06885}" presName="sibTrans" presStyleLbl="sibTrans2D1" presStyleIdx="1" presStyleCnt="3"/>
      <dgm:spPr/>
      <dgm:t>
        <a:bodyPr/>
        <a:lstStyle/>
        <a:p>
          <a:endParaRPr kumimoji="1" lang="ja-JP" altLang="en-US"/>
        </a:p>
      </dgm:t>
    </dgm:pt>
    <dgm:pt modelId="{0C9DD2D3-9D4A-7A40-9A2A-DFBCF1094329}" type="pres">
      <dgm:prSet presAssocID="{9246A475-8140-374A-8CDC-883B25F06885}" presName="connTx" presStyleLbl="sibTrans2D1" presStyleIdx="1" presStyleCnt="3"/>
      <dgm:spPr/>
      <dgm:t>
        <a:bodyPr/>
        <a:lstStyle/>
        <a:p>
          <a:endParaRPr kumimoji="1" lang="ja-JP" altLang="en-US"/>
        </a:p>
      </dgm:t>
    </dgm:pt>
    <dgm:pt modelId="{10B80D69-9CB6-9E46-9053-EEECE4419253}" type="pres">
      <dgm:prSet presAssocID="{2403EF01-3A69-9645-8934-0B366597E069}" presName="composite" presStyleCnt="0"/>
      <dgm:spPr/>
    </dgm:pt>
    <dgm:pt modelId="{F0331C2B-6AEF-524F-9640-891DE3C60CBD}" type="pres">
      <dgm:prSet presAssocID="{2403EF01-3A69-9645-8934-0B366597E069}" presName="parTx" presStyleLbl="node1" presStyleIdx="1" presStyleCnt="4">
        <dgm:presLayoutVars>
          <dgm:chMax val="0"/>
          <dgm:chPref val="0"/>
          <dgm:bulletEnabled val="1"/>
        </dgm:presLayoutVars>
      </dgm:prSet>
      <dgm:spPr/>
      <dgm:t>
        <a:bodyPr/>
        <a:lstStyle/>
        <a:p>
          <a:endParaRPr kumimoji="1" lang="ja-JP" altLang="en-US"/>
        </a:p>
      </dgm:t>
    </dgm:pt>
    <dgm:pt modelId="{A1BE6D5C-DC30-ED4D-85D8-90A67408475B}" type="pres">
      <dgm:prSet presAssocID="{2403EF01-3A69-9645-8934-0B366597E069}" presName="parSh" presStyleLbl="node1" presStyleIdx="2" presStyleCnt="4"/>
      <dgm:spPr/>
      <dgm:t>
        <a:bodyPr/>
        <a:lstStyle/>
        <a:p>
          <a:endParaRPr kumimoji="1" lang="ja-JP" altLang="en-US"/>
        </a:p>
      </dgm:t>
    </dgm:pt>
    <dgm:pt modelId="{D010C20C-47BC-C548-AB9F-5AE4BE7B046A}" type="pres">
      <dgm:prSet presAssocID="{2403EF01-3A69-9645-8934-0B366597E069}" presName="desTx" presStyleLbl="fgAcc1" presStyleIdx="2" presStyleCnt="4">
        <dgm:presLayoutVars>
          <dgm:bulletEnabled val="1"/>
        </dgm:presLayoutVars>
      </dgm:prSet>
      <dgm:spPr/>
      <dgm:t>
        <a:bodyPr/>
        <a:lstStyle/>
        <a:p>
          <a:endParaRPr kumimoji="1" lang="ja-JP" altLang="en-US"/>
        </a:p>
      </dgm:t>
    </dgm:pt>
    <dgm:pt modelId="{D7CAD21B-EFAB-1F48-AEA9-DCFC92FE3E22}" type="pres">
      <dgm:prSet presAssocID="{9C9711B6-4361-B047-9C81-9F0F40BAFE70}" presName="sibTrans" presStyleLbl="sibTrans2D1" presStyleIdx="2" presStyleCnt="3"/>
      <dgm:spPr/>
      <dgm:t>
        <a:bodyPr/>
        <a:lstStyle/>
        <a:p>
          <a:endParaRPr kumimoji="1" lang="ja-JP" altLang="en-US"/>
        </a:p>
      </dgm:t>
    </dgm:pt>
    <dgm:pt modelId="{16292366-6BA7-6F4F-B8CB-BA4F125BE3BF}" type="pres">
      <dgm:prSet presAssocID="{9C9711B6-4361-B047-9C81-9F0F40BAFE70}" presName="connTx" presStyleLbl="sibTrans2D1" presStyleIdx="2" presStyleCnt="3"/>
      <dgm:spPr/>
      <dgm:t>
        <a:bodyPr/>
        <a:lstStyle/>
        <a:p>
          <a:endParaRPr kumimoji="1" lang="ja-JP" altLang="en-US"/>
        </a:p>
      </dgm:t>
    </dgm:pt>
    <dgm:pt modelId="{B83EC7C0-53EF-6641-80CF-A53ACF28F041}" type="pres">
      <dgm:prSet presAssocID="{CFF8A386-CE30-B84C-984C-1329121F0C36}" presName="composite" presStyleCnt="0"/>
      <dgm:spPr/>
    </dgm:pt>
    <dgm:pt modelId="{7C08B386-2FFA-CA47-B164-A373CE13A8C2}" type="pres">
      <dgm:prSet presAssocID="{CFF8A386-CE30-B84C-984C-1329121F0C36}" presName="parTx" presStyleLbl="node1" presStyleIdx="2" presStyleCnt="4">
        <dgm:presLayoutVars>
          <dgm:chMax val="0"/>
          <dgm:chPref val="0"/>
          <dgm:bulletEnabled val="1"/>
        </dgm:presLayoutVars>
      </dgm:prSet>
      <dgm:spPr/>
      <dgm:t>
        <a:bodyPr/>
        <a:lstStyle/>
        <a:p>
          <a:endParaRPr kumimoji="1" lang="ja-JP" altLang="en-US"/>
        </a:p>
      </dgm:t>
    </dgm:pt>
    <dgm:pt modelId="{BBEA6368-6A68-5843-9077-1CA8C8C4F551}" type="pres">
      <dgm:prSet presAssocID="{CFF8A386-CE30-B84C-984C-1329121F0C36}" presName="parSh" presStyleLbl="node1" presStyleIdx="3" presStyleCnt="4"/>
      <dgm:spPr/>
      <dgm:t>
        <a:bodyPr/>
        <a:lstStyle/>
        <a:p>
          <a:endParaRPr kumimoji="1" lang="ja-JP" altLang="en-US"/>
        </a:p>
      </dgm:t>
    </dgm:pt>
    <dgm:pt modelId="{1444ABF6-5920-0641-8861-9657819DFBC0}" type="pres">
      <dgm:prSet presAssocID="{CFF8A386-CE30-B84C-984C-1329121F0C36}" presName="desTx" presStyleLbl="fgAcc1" presStyleIdx="3" presStyleCnt="4">
        <dgm:presLayoutVars>
          <dgm:bulletEnabled val="1"/>
        </dgm:presLayoutVars>
      </dgm:prSet>
      <dgm:spPr/>
      <dgm:t>
        <a:bodyPr/>
        <a:lstStyle/>
        <a:p>
          <a:endParaRPr kumimoji="1" lang="ja-JP" altLang="en-US"/>
        </a:p>
      </dgm:t>
    </dgm:pt>
  </dgm:ptLst>
  <dgm:cxnLst>
    <dgm:cxn modelId="{19CA2A73-0920-A241-817E-019D009969FB}" srcId="{CFF8A386-CE30-B84C-984C-1329121F0C36}" destId="{36760D61-895C-ED49-9844-9061B02C7871}" srcOrd="2" destOrd="0" parTransId="{EA059723-4261-5847-A2A0-682C4A952300}" sibTransId="{33606A95-DC30-984E-B53D-1E4088FC165D}"/>
    <dgm:cxn modelId="{382BF563-F254-2545-ADBE-7ECF298F04BC}" srcId="{CFF8A386-CE30-B84C-984C-1329121F0C36}" destId="{CFE1E52C-6666-814C-8000-604E7A2E3E8C}" srcOrd="1" destOrd="0" parTransId="{CE7A6F1B-2862-A848-B5D7-B4BA3716553A}" sibTransId="{A247A9BC-7C45-BD4A-AE04-ED8850ABABD8}"/>
    <dgm:cxn modelId="{189E9EFD-EF2D-B947-BC5B-B76016D3206A}" srcId="{A947AC19-1E35-2D46-A6B6-9B5041B701B3}" destId="{2403EF01-3A69-9645-8934-0B366597E069}" srcOrd="2" destOrd="0" parTransId="{45AA06AC-2876-DB4D-A81D-8D4345C01E5E}" sibTransId="{9C9711B6-4361-B047-9C81-9F0F40BAFE70}"/>
    <dgm:cxn modelId="{7A2655DD-3A79-FC4C-9321-5601EBE46370}" srcId="{257E33D2-08D7-0144-B666-9252E1C4A4C8}" destId="{5D279977-17A8-124B-AD36-AF09DE0B67BE}" srcOrd="1" destOrd="0" parTransId="{1D0F9AA3-13B9-E841-A1D5-6983DB1B5EB9}" sibTransId="{4F2470CF-8937-794F-BF51-2BC5050342B0}"/>
    <dgm:cxn modelId="{522BA90D-7249-4304-926B-01AA50FBD818}" type="presOf" srcId="{9246A475-8140-374A-8CDC-883B25F06885}" destId="{0C9DD2D3-9D4A-7A40-9A2A-DFBCF1094329}" srcOrd="1" destOrd="0" presId="urn:microsoft.com/office/officeart/2005/8/layout/process3"/>
    <dgm:cxn modelId="{29AC01F0-5554-7340-A1A5-313CCD75FA43}" srcId="{CFF8A386-CE30-B84C-984C-1329121F0C36}" destId="{8B0A427E-408C-A741-854D-6566BA0502F2}" srcOrd="4" destOrd="0" parTransId="{D7B5222B-4801-8B43-8282-D3B837C849E5}" sibTransId="{16D78712-0D2E-E34D-9F55-4D7FDE7FA74C}"/>
    <dgm:cxn modelId="{6958EA24-DB8F-4529-93D1-23CDBF1854CB}" type="presOf" srcId="{A947AC19-1E35-2D46-A6B6-9B5041B701B3}" destId="{ED7FBD44-0C6B-4043-B6A8-0E3CF13BD412}" srcOrd="0" destOrd="0" presId="urn:microsoft.com/office/officeart/2005/8/layout/process3"/>
    <dgm:cxn modelId="{BB17D59D-B6B3-7B4A-8C65-60B88A9A7699}" srcId="{CFF8A386-CE30-B84C-984C-1329121F0C36}" destId="{F188359C-E355-F24C-8FAF-4B44F351C6F8}" srcOrd="5" destOrd="0" parTransId="{C306219F-3306-FA47-8780-F8975C033FD4}" sibTransId="{B96090FE-DA74-0547-B9D0-193321F1FA68}"/>
    <dgm:cxn modelId="{97909541-2D8D-4FE9-8805-4EAD7EAFBDF6}" type="presOf" srcId="{8B0A427E-408C-A741-854D-6566BA0502F2}" destId="{1444ABF6-5920-0641-8861-9657819DFBC0}" srcOrd="0" destOrd="4" presId="urn:microsoft.com/office/officeart/2005/8/layout/process3"/>
    <dgm:cxn modelId="{4A7AA54B-D57A-42ED-A080-3274180E6E08}" type="presOf" srcId="{67A763B7-5610-E34C-8B63-824562E7244E}" destId="{75FD5BBF-C803-E647-A0F6-478BF33AAD78}" srcOrd="0" destOrd="0" presId="urn:microsoft.com/office/officeart/2005/8/layout/process3"/>
    <dgm:cxn modelId="{F2BC0DED-4CE2-7441-AE72-52C5B63C7E0A}" srcId="{A947AC19-1E35-2D46-A6B6-9B5041B701B3}" destId="{257E33D2-08D7-0144-B666-9252E1C4A4C8}" srcOrd="1" destOrd="0" parTransId="{E4027910-9401-364E-86CE-E9D73CEEA542}" sibTransId="{9246A475-8140-374A-8CDC-883B25F06885}"/>
    <dgm:cxn modelId="{D0D28597-05F4-47AC-B43D-E6E85EFDD9E5}" srcId="{F2B3DCC5-F2F6-6842-BC71-7C773F7B0147}" destId="{114831A9-8489-4BEF-A302-D5507229775D}" srcOrd="1" destOrd="0" parTransId="{024FC711-EA17-4076-AB01-A70091E35EEB}" sibTransId="{7AB4C5D2-8BCA-446B-9D65-040EFB362365}"/>
    <dgm:cxn modelId="{0DCCAFDD-99CD-424C-BCDB-D5A193662CCB}" srcId="{F2B3DCC5-F2F6-6842-BC71-7C773F7B0147}" destId="{E1BBC0FB-7E8D-A041-8391-BDC369E64BB2}" srcOrd="2" destOrd="0" parTransId="{C596127B-677D-EF4B-8D56-B99E956ECBE0}" sibTransId="{4AFE8FF2-42DA-6A41-BE2F-6930D70C3539}"/>
    <dgm:cxn modelId="{9B004FA0-6F89-42F6-9993-AF34687046B5}" type="presOf" srcId="{64C65C9A-C241-3547-9781-1435D3AA60C3}" destId="{D010C20C-47BC-C548-AB9F-5AE4BE7B046A}" srcOrd="0" destOrd="0" presId="urn:microsoft.com/office/officeart/2005/8/layout/process3"/>
    <dgm:cxn modelId="{B59E176D-12AD-485A-AF9C-07B4A1008EEF}" type="presOf" srcId="{1399EE19-A2AC-9149-A9E7-1E6F7A942114}" destId="{A81C119E-B350-6543-A131-2956A67A7F7D}" srcOrd="0" destOrd="3" presId="urn:microsoft.com/office/officeart/2005/8/layout/process3"/>
    <dgm:cxn modelId="{F83A92C0-0485-408D-8C40-7C14C74D60CC}" type="presOf" srcId="{CFF8A386-CE30-B84C-984C-1329121F0C36}" destId="{BBEA6368-6A68-5843-9077-1CA8C8C4F551}" srcOrd="1" destOrd="0" presId="urn:microsoft.com/office/officeart/2005/8/layout/process3"/>
    <dgm:cxn modelId="{17B5447C-6368-9C49-998E-49D080175ADF}" srcId="{A947AC19-1E35-2D46-A6B6-9B5041B701B3}" destId="{CFF8A386-CE30-B84C-984C-1329121F0C36}" srcOrd="3" destOrd="0" parTransId="{8BD3E75E-12F1-5844-B6B6-28EF290C56C6}" sibTransId="{F76CCC88-BC13-2C4A-9C84-939083EBB025}"/>
    <dgm:cxn modelId="{959AAB7C-DFBB-C242-8097-A194C6F19913}" srcId="{CFF8A386-CE30-B84C-984C-1329121F0C36}" destId="{AB968300-6FD6-944E-BFA6-FFDDCDEEC406}" srcOrd="3" destOrd="0" parTransId="{0B3D61C7-5314-0742-888C-CF8C2F4B9C18}" sibTransId="{AA9F4805-E20C-7D49-B3D8-464D1BCF3FF1}"/>
    <dgm:cxn modelId="{0DA10C76-B5DC-6043-AC58-E274DC4ED2DB}" srcId="{CFF8A386-CE30-B84C-984C-1329121F0C36}" destId="{95354747-CF3E-6642-A6EC-8695F3136B0C}" srcOrd="0" destOrd="0" parTransId="{2C3B016B-6668-8944-A182-12DF6B0381D9}" sibTransId="{3BC64A87-02D2-6642-B01A-AC0151E9FCA0}"/>
    <dgm:cxn modelId="{74844E64-EBCF-394E-A9C9-D807CFF75B39}" srcId="{F2B3DCC5-F2F6-6842-BC71-7C773F7B0147}" destId="{1399EE19-A2AC-9149-A9E7-1E6F7A942114}" srcOrd="3" destOrd="0" parTransId="{53592577-3546-7A47-8038-61BF35FAA7AA}" sibTransId="{29218B52-7FF6-074B-B688-13C4B4EE204B}"/>
    <dgm:cxn modelId="{5CC2872C-1FF4-4E08-BEE4-1CFB08FE5F41}" type="presOf" srcId="{67A763B7-5610-E34C-8B63-824562E7244E}" destId="{38A3E863-42E9-F243-AF80-2779222106C6}" srcOrd="1" destOrd="0" presId="urn:microsoft.com/office/officeart/2005/8/layout/process3"/>
    <dgm:cxn modelId="{34F26349-FE97-40A2-AF7D-BF6B307761D0}" type="presOf" srcId="{9C9711B6-4361-B047-9C81-9F0F40BAFE70}" destId="{16292366-6BA7-6F4F-B8CB-BA4F125BE3BF}" srcOrd="1" destOrd="0" presId="urn:microsoft.com/office/officeart/2005/8/layout/process3"/>
    <dgm:cxn modelId="{FF410F17-C831-804E-A60F-E947895AC471}" srcId="{A947AC19-1E35-2D46-A6B6-9B5041B701B3}" destId="{F2B3DCC5-F2F6-6842-BC71-7C773F7B0147}" srcOrd="0" destOrd="0" parTransId="{3F31E615-F87C-784D-8D82-0C581057AC01}" sibTransId="{67A763B7-5610-E34C-8B63-824562E7244E}"/>
    <dgm:cxn modelId="{6360A382-0C56-431D-9536-080CB7C377BD}" type="presOf" srcId="{2403EF01-3A69-9645-8934-0B366597E069}" destId="{A1BE6D5C-DC30-ED4D-85D8-90A67408475B}" srcOrd="1" destOrd="0" presId="urn:microsoft.com/office/officeart/2005/8/layout/process3"/>
    <dgm:cxn modelId="{5E7C2437-9814-4AE7-A111-19174C55ED25}" type="presOf" srcId="{535557AE-CFD2-6045-B6F6-E850C4824ACB}" destId="{B571019C-6B26-B045-9A8F-8153FA2EF9D7}" srcOrd="0" destOrd="0" presId="urn:microsoft.com/office/officeart/2005/8/layout/process3"/>
    <dgm:cxn modelId="{7993C2EE-C80C-4A4E-9DD0-8464F822AAB7}" type="presOf" srcId="{114831A9-8489-4BEF-A302-D5507229775D}" destId="{A81C119E-B350-6543-A131-2956A67A7F7D}" srcOrd="0" destOrd="1" presId="urn:microsoft.com/office/officeart/2005/8/layout/process3"/>
    <dgm:cxn modelId="{297209C0-DA93-4158-A9CF-4AE274DE19B3}" type="presOf" srcId="{E1BBC0FB-7E8D-A041-8391-BDC369E64BB2}" destId="{A81C119E-B350-6543-A131-2956A67A7F7D}" srcOrd="0" destOrd="2" presId="urn:microsoft.com/office/officeart/2005/8/layout/process3"/>
    <dgm:cxn modelId="{821C3263-EAF6-48EB-8F3F-DA2321873357}" type="presOf" srcId="{F2B3DCC5-F2F6-6842-BC71-7C773F7B0147}" destId="{3E92327C-AA54-F740-BD8E-DCDA0F410212}" srcOrd="0" destOrd="0" presId="urn:microsoft.com/office/officeart/2005/8/layout/process3"/>
    <dgm:cxn modelId="{3C6D3011-20C1-4DF2-B77F-62039636AD08}" type="presOf" srcId="{2403EF01-3A69-9645-8934-0B366597E069}" destId="{F0331C2B-6AEF-524F-9640-891DE3C60CBD}" srcOrd="0" destOrd="0" presId="urn:microsoft.com/office/officeart/2005/8/layout/process3"/>
    <dgm:cxn modelId="{3749732E-401E-4A36-82FC-F034C15DF760}" type="presOf" srcId="{F2B3DCC5-F2F6-6842-BC71-7C773F7B0147}" destId="{3B63547C-0238-4D42-B995-9314BF13D114}" srcOrd="1" destOrd="0" presId="urn:microsoft.com/office/officeart/2005/8/layout/process3"/>
    <dgm:cxn modelId="{5882008C-C0D3-4C1C-9D8C-030BE6C4426F}" type="presOf" srcId="{5D279977-17A8-124B-AD36-AF09DE0B67BE}" destId="{B571019C-6B26-B045-9A8F-8153FA2EF9D7}" srcOrd="0" destOrd="1" presId="urn:microsoft.com/office/officeart/2005/8/layout/process3"/>
    <dgm:cxn modelId="{0DFAEA02-31D9-B242-8F87-28E030053CAF}" srcId="{2403EF01-3A69-9645-8934-0B366597E069}" destId="{64C65C9A-C241-3547-9781-1435D3AA60C3}" srcOrd="0" destOrd="0" parTransId="{6ACA05ED-0FD7-8943-AEEA-BDDD1F78A61B}" sibTransId="{4352BE70-07AE-5048-BECC-FB315A99B957}"/>
    <dgm:cxn modelId="{EDF91FDF-6535-4EE7-B685-F436F8D9B1FD}" type="presOf" srcId="{CFE1E52C-6666-814C-8000-604E7A2E3E8C}" destId="{1444ABF6-5920-0641-8861-9657819DFBC0}" srcOrd="0" destOrd="1" presId="urn:microsoft.com/office/officeart/2005/8/layout/process3"/>
    <dgm:cxn modelId="{F693F995-E193-9046-AD13-4A889AF6E7CE}" srcId="{2403EF01-3A69-9645-8934-0B366597E069}" destId="{71EA8FC9-3932-994F-BA19-64893D4BD8C4}" srcOrd="1" destOrd="0" parTransId="{7B903A0A-F0ED-FA4F-A9E3-9C5DB156DFB9}" sibTransId="{2A03EB73-9AC5-4B4D-8E07-D3DDF8B315B1}"/>
    <dgm:cxn modelId="{052C2916-523C-4DBB-A7AB-5394126FD646}" type="presOf" srcId="{9246A475-8140-374A-8CDC-883B25F06885}" destId="{CC0E5D1C-9FE6-024E-828E-5F0774DEEBAF}" srcOrd="0" destOrd="0" presId="urn:microsoft.com/office/officeart/2005/8/layout/process3"/>
    <dgm:cxn modelId="{DC57C90A-0472-4753-A494-F24375391E5F}" type="presOf" srcId="{95354747-CF3E-6642-A6EC-8695F3136B0C}" destId="{1444ABF6-5920-0641-8861-9657819DFBC0}" srcOrd="0" destOrd="0" presId="urn:microsoft.com/office/officeart/2005/8/layout/process3"/>
    <dgm:cxn modelId="{4EB76577-56DE-C548-A6DB-DCE22433BE09}" srcId="{257E33D2-08D7-0144-B666-9252E1C4A4C8}" destId="{535557AE-CFD2-6045-B6F6-E850C4824ACB}" srcOrd="0" destOrd="0" parTransId="{9B272C4F-CC83-C145-8457-C22FB871C9AD}" sibTransId="{3096B5BF-DB3E-124A-BF4D-2B58BA2EAF12}"/>
    <dgm:cxn modelId="{3FF0D7C4-77DA-0F47-9F21-10705B39DC50}" srcId="{F2B3DCC5-F2F6-6842-BC71-7C773F7B0147}" destId="{20D61EAB-0D4B-9C45-9F0C-FF2FC9EE819D}" srcOrd="0" destOrd="0" parTransId="{04FC15EA-20BD-F24A-A92B-BD512A9C4D97}" sibTransId="{875F427A-DAD6-3441-8CB0-B41190B86F5A}"/>
    <dgm:cxn modelId="{6C852F8B-CAA1-438A-81E2-1EFC25208358}" type="presOf" srcId="{AB968300-6FD6-944E-BFA6-FFDDCDEEC406}" destId="{1444ABF6-5920-0641-8861-9657819DFBC0}" srcOrd="0" destOrd="3" presId="urn:microsoft.com/office/officeart/2005/8/layout/process3"/>
    <dgm:cxn modelId="{145BDB9A-9667-46D8-A2BF-8A46B67F0DAC}" type="presOf" srcId="{20D61EAB-0D4B-9C45-9F0C-FF2FC9EE819D}" destId="{A81C119E-B350-6543-A131-2956A67A7F7D}" srcOrd="0" destOrd="0" presId="urn:microsoft.com/office/officeart/2005/8/layout/process3"/>
    <dgm:cxn modelId="{3CC36191-0AB9-4C6A-885C-FCA2819BEAB0}" type="presOf" srcId="{71EA8FC9-3932-994F-BA19-64893D4BD8C4}" destId="{D010C20C-47BC-C548-AB9F-5AE4BE7B046A}" srcOrd="0" destOrd="1" presId="urn:microsoft.com/office/officeart/2005/8/layout/process3"/>
    <dgm:cxn modelId="{BAA22867-208B-45F0-94F2-9DEEA543A602}" type="presOf" srcId="{257E33D2-08D7-0144-B666-9252E1C4A4C8}" destId="{42F4EF1F-A11A-E646-9940-D27CB760EF81}" srcOrd="0" destOrd="0" presId="urn:microsoft.com/office/officeart/2005/8/layout/process3"/>
    <dgm:cxn modelId="{CD54F252-ABA8-49DB-9FA6-7E8937F3F526}" type="presOf" srcId="{CFF8A386-CE30-B84C-984C-1329121F0C36}" destId="{7C08B386-2FFA-CA47-B164-A373CE13A8C2}" srcOrd="0" destOrd="0" presId="urn:microsoft.com/office/officeart/2005/8/layout/process3"/>
    <dgm:cxn modelId="{32402FC1-CA1F-4A5F-B5C4-7246F056F28A}" type="presOf" srcId="{257E33D2-08D7-0144-B666-9252E1C4A4C8}" destId="{F27264BB-CDFB-B94C-814B-D7E94C09DA83}" srcOrd="1" destOrd="0" presId="urn:microsoft.com/office/officeart/2005/8/layout/process3"/>
    <dgm:cxn modelId="{4E1C5272-DDD0-4241-A4C6-BC282DA59E38}" type="presOf" srcId="{36760D61-895C-ED49-9844-9061B02C7871}" destId="{1444ABF6-5920-0641-8861-9657819DFBC0}" srcOrd="0" destOrd="2" presId="urn:microsoft.com/office/officeart/2005/8/layout/process3"/>
    <dgm:cxn modelId="{0AEA093D-EB0A-4F71-9C9E-9C19CB9DEEB1}" type="presOf" srcId="{F188359C-E355-F24C-8FAF-4B44F351C6F8}" destId="{1444ABF6-5920-0641-8861-9657819DFBC0}" srcOrd="0" destOrd="5" presId="urn:microsoft.com/office/officeart/2005/8/layout/process3"/>
    <dgm:cxn modelId="{1DE98CC4-9AF9-48C7-A468-8494B925DD95}" type="presOf" srcId="{9C9711B6-4361-B047-9C81-9F0F40BAFE70}" destId="{D7CAD21B-EFAB-1F48-AEA9-DCFC92FE3E22}" srcOrd="0" destOrd="0" presId="urn:microsoft.com/office/officeart/2005/8/layout/process3"/>
    <dgm:cxn modelId="{9A136DCF-6A6C-4BBD-B296-E3F540351904}" type="presParOf" srcId="{ED7FBD44-0C6B-4043-B6A8-0E3CF13BD412}" destId="{7CBE6C2C-EBB9-CF47-91D9-BFE178B2FCDC}" srcOrd="0" destOrd="0" presId="urn:microsoft.com/office/officeart/2005/8/layout/process3"/>
    <dgm:cxn modelId="{E8417098-CAF0-4694-8D84-169C6166187E}" type="presParOf" srcId="{7CBE6C2C-EBB9-CF47-91D9-BFE178B2FCDC}" destId="{3E92327C-AA54-F740-BD8E-DCDA0F410212}" srcOrd="0" destOrd="0" presId="urn:microsoft.com/office/officeart/2005/8/layout/process3"/>
    <dgm:cxn modelId="{14626800-6668-4765-8BE1-3834BF4325F0}" type="presParOf" srcId="{7CBE6C2C-EBB9-CF47-91D9-BFE178B2FCDC}" destId="{3B63547C-0238-4D42-B995-9314BF13D114}" srcOrd="1" destOrd="0" presId="urn:microsoft.com/office/officeart/2005/8/layout/process3"/>
    <dgm:cxn modelId="{13EF93C3-28CB-4A33-9C07-FB2208F0ED5A}" type="presParOf" srcId="{7CBE6C2C-EBB9-CF47-91D9-BFE178B2FCDC}" destId="{A81C119E-B350-6543-A131-2956A67A7F7D}" srcOrd="2" destOrd="0" presId="urn:microsoft.com/office/officeart/2005/8/layout/process3"/>
    <dgm:cxn modelId="{EA3226DA-C1CB-496E-B942-520FF1032FF5}" type="presParOf" srcId="{ED7FBD44-0C6B-4043-B6A8-0E3CF13BD412}" destId="{75FD5BBF-C803-E647-A0F6-478BF33AAD78}" srcOrd="1" destOrd="0" presId="urn:microsoft.com/office/officeart/2005/8/layout/process3"/>
    <dgm:cxn modelId="{31A22A56-D699-4558-A2B9-9A017757640E}" type="presParOf" srcId="{75FD5BBF-C803-E647-A0F6-478BF33AAD78}" destId="{38A3E863-42E9-F243-AF80-2779222106C6}" srcOrd="0" destOrd="0" presId="urn:microsoft.com/office/officeart/2005/8/layout/process3"/>
    <dgm:cxn modelId="{B87289EA-C31C-4840-B896-2F2902B16E53}" type="presParOf" srcId="{ED7FBD44-0C6B-4043-B6A8-0E3CF13BD412}" destId="{DAA03B01-BE39-664E-8F49-BA43C14A24D8}" srcOrd="2" destOrd="0" presId="urn:microsoft.com/office/officeart/2005/8/layout/process3"/>
    <dgm:cxn modelId="{410E31FA-8D0A-48F9-88DE-28E7C4A9C462}" type="presParOf" srcId="{DAA03B01-BE39-664E-8F49-BA43C14A24D8}" destId="{42F4EF1F-A11A-E646-9940-D27CB760EF81}" srcOrd="0" destOrd="0" presId="urn:microsoft.com/office/officeart/2005/8/layout/process3"/>
    <dgm:cxn modelId="{67DCA6FF-6F77-46AB-9CC8-215D07FF2D21}" type="presParOf" srcId="{DAA03B01-BE39-664E-8F49-BA43C14A24D8}" destId="{F27264BB-CDFB-B94C-814B-D7E94C09DA83}" srcOrd="1" destOrd="0" presId="urn:microsoft.com/office/officeart/2005/8/layout/process3"/>
    <dgm:cxn modelId="{CB5F2C8F-3594-4B2B-A580-C917AA4CD6CF}" type="presParOf" srcId="{DAA03B01-BE39-664E-8F49-BA43C14A24D8}" destId="{B571019C-6B26-B045-9A8F-8153FA2EF9D7}" srcOrd="2" destOrd="0" presId="urn:microsoft.com/office/officeart/2005/8/layout/process3"/>
    <dgm:cxn modelId="{90E9615D-2E0C-486E-9305-1AFB63CA9F54}" type="presParOf" srcId="{ED7FBD44-0C6B-4043-B6A8-0E3CF13BD412}" destId="{CC0E5D1C-9FE6-024E-828E-5F0774DEEBAF}" srcOrd="3" destOrd="0" presId="urn:microsoft.com/office/officeart/2005/8/layout/process3"/>
    <dgm:cxn modelId="{00AC6856-6662-4761-8958-7C296DC61299}" type="presParOf" srcId="{CC0E5D1C-9FE6-024E-828E-5F0774DEEBAF}" destId="{0C9DD2D3-9D4A-7A40-9A2A-DFBCF1094329}" srcOrd="0" destOrd="0" presId="urn:microsoft.com/office/officeart/2005/8/layout/process3"/>
    <dgm:cxn modelId="{4ED8E565-C614-4260-8B50-398F2C26E146}" type="presParOf" srcId="{ED7FBD44-0C6B-4043-B6A8-0E3CF13BD412}" destId="{10B80D69-9CB6-9E46-9053-EEECE4419253}" srcOrd="4" destOrd="0" presId="urn:microsoft.com/office/officeart/2005/8/layout/process3"/>
    <dgm:cxn modelId="{BCBCD626-E2AD-4BC7-A84F-DE4DF3794195}" type="presParOf" srcId="{10B80D69-9CB6-9E46-9053-EEECE4419253}" destId="{F0331C2B-6AEF-524F-9640-891DE3C60CBD}" srcOrd="0" destOrd="0" presId="urn:microsoft.com/office/officeart/2005/8/layout/process3"/>
    <dgm:cxn modelId="{9A05010D-5120-407B-9D66-216F505DD750}" type="presParOf" srcId="{10B80D69-9CB6-9E46-9053-EEECE4419253}" destId="{A1BE6D5C-DC30-ED4D-85D8-90A67408475B}" srcOrd="1" destOrd="0" presId="urn:microsoft.com/office/officeart/2005/8/layout/process3"/>
    <dgm:cxn modelId="{BF5C720C-2A08-4F8C-B483-D4111B86EC42}" type="presParOf" srcId="{10B80D69-9CB6-9E46-9053-EEECE4419253}" destId="{D010C20C-47BC-C548-AB9F-5AE4BE7B046A}" srcOrd="2" destOrd="0" presId="urn:microsoft.com/office/officeart/2005/8/layout/process3"/>
    <dgm:cxn modelId="{20856E1A-C0E4-4416-B65C-D71FE0D10CF1}" type="presParOf" srcId="{ED7FBD44-0C6B-4043-B6A8-0E3CF13BD412}" destId="{D7CAD21B-EFAB-1F48-AEA9-DCFC92FE3E22}" srcOrd="5" destOrd="0" presId="urn:microsoft.com/office/officeart/2005/8/layout/process3"/>
    <dgm:cxn modelId="{2FE0AA0A-21C2-473A-9D61-C096184FEF2F}" type="presParOf" srcId="{D7CAD21B-EFAB-1F48-AEA9-DCFC92FE3E22}" destId="{16292366-6BA7-6F4F-B8CB-BA4F125BE3BF}" srcOrd="0" destOrd="0" presId="urn:microsoft.com/office/officeart/2005/8/layout/process3"/>
    <dgm:cxn modelId="{0CB27E87-696F-4293-9AD9-32E43AE536F7}" type="presParOf" srcId="{ED7FBD44-0C6B-4043-B6A8-0E3CF13BD412}" destId="{B83EC7C0-53EF-6641-80CF-A53ACF28F041}" srcOrd="6" destOrd="0" presId="urn:microsoft.com/office/officeart/2005/8/layout/process3"/>
    <dgm:cxn modelId="{352AA796-953E-4C0D-9567-5146467CA1BC}" type="presParOf" srcId="{B83EC7C0-53EF-6641-80CF-A53ACF28F041}" destId="{7C08B386-2FFA-CA47-B164-A373CE13A8C2}" srcOrd="0" destOrd="0" presId="urn:microsoft.com/office/officeart/2005/8/layout/process3"/>
    <dgm:cxn modelId="{E796F60E-FAC0-4694-9054-4379F24FEE60}" type="presParOf" srcId="{B83EC7C0-53EF-6641-80CF-A53ACF28F041}" destId="{BBEA6368-6A68-5843-9077-1CA8C8C4F551}" srcOrd="1" destOrd="0" presId="urn:microsoft.com/office/officeart/2005/8/layout/process3"/>
    <dgm:cxn modelId="{6CD415C2-7EA6-4279-8417-5EB8A2087095}" type="presParOf" srcId="{B83EC7C0-53EF-6641-80CF-A53ACF28F041}" destId="{1444ABF6-5920-0641-8861-9657819DFBC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3547C-0238-4D42-B995-9314BF13D114}">
      <dsp:nvSpPr>
        <dsp:cNvPr id="0" name=""/>
        <dsp:cNvSpPr/>
      </dsp:nvSpPr>
      <dsp:spPr>
        <a:xfrm>
          <a:off x="1510" y="85936"/>
          <a:ext cx="1898426" cy="7323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err="1">
              <a:latin typeface="Meiryo UI" panose="020B0604030504040204" pitchFamily="50" charset="-128"/>
              <a:ea typeface="Meiryo UI" panose="020B0604030504040204" pitchFamily="50" charset="-128"/>
            </a:rPr>
            <a:t>事前学習</a:t>
          </a:r>
          <a:endParaRPr lang="en-US" sz="1600" kern="1200" dirty="0">
            <a:latin typeface="Meiryo UI" panose="020B0604030504040204" pitchFamily="50" charset="-128"/>
            <a:ea typeface="Meiryo UI" panose="020B0604030504040204" pitchFamily="50" charset="-128"/>
          </a:endParaRPr>
        </a:p>
      </dsp:txBody>
      <dsp:txXfrm>
        <a:off x="1510" y="85936"/>
        <a:ext cx="1898426" cy="488207"/>
      </dsp:txXfrm>
    </dsp:sp>
    <dsp:sp modelId="{A81C119E-B350-6543-A131-2956A67A7F7D}">
      <dsp:nvSpPr>
        <dsp:cNvPr id="0" name=""/>
        <dsp:cNvSpPr/>
      </dsp:nvSpPr>
      <dsp:spPr>
        <a:xfrm>
          <a:off x="390345" y="574143"/>
          <a:ext cx="1898426" cy="4540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smtClean="0">
              <a:solidFill>
                <a:schemeClr val="tx1">
                  <a:lumMod val="65000"/>
                  <a:lumOff val="35000"/>
                </a:schemeClr>
              </a:solidFill>
              <a:latin typeface="Meiryo UI" panose="020B0604030504040204" pitchFamily="50" charset="-128"/>
              <a:ea typeface="Meiryo UI" panose="020B0604030504040204" pitchFamily="50" charset="-128"/>
            </a:rPr>
            <a:t>動画教材視聴</a:t>
          </a:r>
          <a:endParaRPr lang="en-US" sz="1600" kern="1200" dirty="0">
            <a:solidFill>
              <a:schemeClr val="tx1">
                <a:lumMod val="65000"/>
                <a:lumOff val="35000"/>
              </a:schemeClr>
            </a:solidFill>
            <a:latin typeface="Meiryo UI" panose="020B0604030504040204" pitchFamily="50" charset="-128"/>
            <a:ea typeface="Meiryo UI" panose="020B0604030504040204" pitchFamily="50" charset="-128"/>
          </a:endParaRPr>
        </a:p>
        <a:p>
          <a:pPr marL="171450" lvl="1" indent="-171450" algn="l" defTabSz="711200">
            <a:lnSpc>
              <a:spcPct val="90000"/>
            </a:lnSpc>
            <a:spcBef>
              <a:spcPct val="0"/>
            </a:spcBef>
            <a:spcAft>
              <a:spcPct val="15000"/>
            </a:spcAft>
            <a:buChar char="••"/>
          </a:pPr>
          <a:r>
            <a:rPr lang="ja-JP" altLang="en-US" sz="1600" kern="1200" dirty="0" smtClean="0">
              <a:solidFill>
                <a:schemeClr val="tx1">
                  <a:lumMod val="65000"/>
                  <a:lumOff val="35000"/>
                </a:schemeClr>
              </a:solidFill>
              <a:latin typeface="Meiryo UI" panose="020B0604030504040204" pitchFamily="50" charset="-128"/>
              <a:ea typeface="Meiryo UI" panose="020B0604030504040204" pitchFamily="50" charset="-128"/>
            </a:rPr>
            <a:t>事前確認テスト</a:t>
          </a:r>
          <a:endParaRPr lang="en-US" sz="1600" kern="1200" dirty="0">
            <a:solidFill>
              <a:schemeClr val="tx1">
                <a:lumMod val="65000"/>
                <a:lumOff val="35000"/>
              </a:schemeClr>
            </a:solidFill>
            <a:latin typeface="Meiryo UI" panose="020B0604030504040204" pitchFamily="50" charset="-128"/>
            <a:ea typeface="Meiryo UI" panose="020B0604030504040204" pitchFamily="50" charset="-128"/>
          </a:endParaRPr>
        </a:p>
        <a:p>
          <a:pPr marL="171450" lvl="1" indent="-171450" algn="l" defTabSz="711200">
            <a:lnSpc>
              <a:spcPct val="90000"/>
            </a:lnSpc>
            <a:spcBef>
              <a:spcPct val="0"/>
            </a:spcBef>
            <a:spcAft>
              <a:spcPct val="15000"/>
            </a:spcAft>
            <a:buChar char="••"/>
          </a:pPr>
          <a:r>
            <a:rPr lang="ja-JP" altLang="en-US" sz="1600" kern="1200" dirty="0" smtClean="0">
              <a:solidFill>
                <a:schemeClr val="tx1">
                  <a:lumMod val="65000"/>
                  <a:lumOff val="35000"/>
                </a:schemeClr>
              </a:solidFill>
              <a:latin typeface="Meiryo UI" panose="020B0604030504040204" pitchFamily="50" charset="-128"/>
              <a:ea typeface="Meiryo UI" panose="020B0604030504040204" pitchFamily="50" charset="-128"/>
            </a:rPr>
            <a:t>指導案作成</a:t>
          </a:r>
          <a:endParaRPr lang="en-US" sz="1600" kern="1200" dirty="0">
            <a:solidFill>
              <a:schemeClr val="tx1">
                <a:lumMod val="65000"/>
                <a:lumOff val="35000"/>
              </a:schemeClr>
            </a:solidFill>
            <a:latin typeface="Meiryo UI" panose="020B0604030504040204" pitchFamily="50" charset="-128"/>
            <a:ea typeface="Meiryo UI" panose="020B0604030504040204" pitchFamily="50" charset="-128"/>
          </a:endParaRPr>
        </a:p>
        <a:p>
          <a:pPr marL="171450" lvl="1" indent="-17145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Meiryo UI" panose="020B0604030504040204" pitchFamily="50" charset="-128"/>
              <a:ea typeface="Meiryo UI" panose="020B0604030504040204" pitchFamily="50" charset="-128"/>
            </a:rPr>
            <a:t>Gmail</a:t>
          </a:r>
          <a:r>
            <a:rPr lang="ja-JP" altLang="en-US" sz="1600" kern="1200" dirty="0" smtClean="0">
              <a:solidFill>
                <a:schemeClr val="tx1">
                  <a:lumMod val="65000"/>
                  <a:lumOff val="35000"/>
                </a:schemeClr>
              </a:solidFill>
              <a:latin typeface="Meiryo UI" panose="020B0604030504040204" pitchFamily="50" charset="-128"/>
              <a:ea typeface="Meiryo UI" panose="020B0604030504040204" pitchFamily="50" charset="-128"/>
            </a:rPr>
            <a:t>取得</a:t>
          </a:r>
          <a:endParaRPr lang="en-US" sz="1600" kern="1200" dirty="0">
            <a:solidFill>
              <a:schemeClr val="tx1">
                <a:lumMod val="65000"/>
                <a:lumOff val="35000"/>
              </a:schemeClr>
            </a:solidFill>
            <a:latin typeface="Meiryo UI" panose="020B0604030504040204" pitchFamily="50" charset="-128"/>
            <a:ea typeface="Meiryo UI" panose="020B0604030504040204" pitchFamily="50" charset="-128"/>
          </a:endParaRPr>
        </a:p>
      </dsp:txBody>
      <dsp:txXfrm>
        <a:off x="445948" y="629746"/>
        <a:ext cx="1787220" cy="4428844"/>
      </dsp:txXfrm>
    </dsp:sp>
    <dsp:sp modelId="{75FD5BBF-C803-E647-A0F6-478BF33AAD78}">
      <dsp:nvSpPr>
        <dsp:cNvPr id="0" name=""/>
        <dsp:cNvSpPr/>
      </dsp:nvSpPr>
      <dsp:spPr>
        <a:xfrm>
          <a:off x="2187732" y="93713"/>
          <a:ext cx="610124" cy="4726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187732" y="188244"/>
        <a:ext cx="468328" cy="283591"/>
      </dsp:txXfrm>
    </dsp:sp>
    <dsp:sp modelId="{F27264BB-CDFB-B94C-814B-D7E94C09DA83}">
      <dsp:nvSpPr>
        <dsp:cNvPr id="0" name=""/>
        <dsp:cNvSpPr/>
      </dsp:nvSpPr>
      <dsp:spPr>
        <a:xfrm>
          <a:off x="3051115" y="85936"/>
          <a:ext cx="1898426" cy="73231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err="1">
              <a:latin typeface="Meiryo UI" panose="020B0604030504040204" pitchFamily="50" charset="-128"/>
              <a:ea typeface="Meiryo UI" panose="020B0604030504040204" pitchFamily="50" charset="-128"/>
            </a:rPr>
            <a:t>研修</a:t>
          </a:r>
          <a:r>
            <a:rPr lang="en-US" sz="1600" kern="1200" dirty="0" smtClean="0">
              <a:latin typeface="Meiryo UI" panose="020B0604030504040204" pitchFamily="50" charset="-128"/>
              <a:ea typeface="Meiryo UI" panose="020B0604030504040204" pitchFamily="50" charset="-128"/>
            </a:rPr>
            <a:t>(</a:t>
          </a:r>
          <a:r>
            <a:rPr lang="en-US" altLang="ja-JP" sz="1600" kern="1200" dirty="0" smtClean="0">
              <a:latin typeface="Meiryo UI" panose="020B0604030504040204" pitchFamily="50" charset="-128"/>
              <a:ea typeface="Meiryo UI" panose="020B0604030504040204" pitchFamily="50" charset="-128"/>
            </a:rPr>
            <a:t>6</a:t>
          </a:r>
          <a:r>
            <a:rPr lang="ja-JP" altLang="en-US" sz="1600" kern="1200" dirty="0" smtClean="0">
              <a:latin typeface="Meiryo UI" panose="020B0604030504040204" pitchFamily="50" charset="-128"/>
              <a:ea typeface="Meiryo UI" panose="020B0604030504040204" pitchFamily="50" charset="-128"/>
            </a:rPr>
            <a:t>時間</a:t>
          </a:r>
          <a:r>
            <a:rPr lang="en-US" sz="1600" kern="1200" dirty="0" smtClean="0">
              <a:latin typeface="Meiryo UI" panose="020B0604030504040204" pitchFamily="50" charset="-128"/>
              <a:ea typeface="Meiryo UI" panose="020B0604030504040204" pitchFamily="50" charset="-128"/>
            </a:rPr>
            <a:t>)</a:t>
          </a:r>
          <a:endParaRPr lang="en-US" sz="1600" kern="1200" dirty="0">
            <a:latin typeface="Meiryo UI" panose="020B0604030504040204" pitchFamily="50" charset="-128"/>
            <a:ea typeface="Meiryo UI" panose="020B0604030504040204" pitchFamily="50" charset="-128"/>
          </a:endParaRPr>
        </a:p>
      </dsp:txBody>
      <dsp:txXfrm>
        <a:off x="3051115" y="85936"/>
        <a:ext cx="1898426" cy="488207"/>
      </dsp:txXfrm>
    </dsp:sp>
    <dsp:sp modelId="{B571019C-6B26-B045-9A8F-8153FA2EF9D7}">
      <dsp:nvSpPr>
        <dsp:cNvPr id="0" name=""/>
        <dsp:cNvSpPr/>
      </dsp:nvSpPr>
      <dsp:spPr>
        <a:xfrm>
          <a:off x="3439950" y="574143"/>
          <a:ext cx="1898426" cy="4540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ja-JP" altLang="en-US" sz="1600" kern="1200" dirty="0" smtClean="0">
              <a:solidFill>
                <a:schemeClr val="tx1">
                  <a:lumMod val="65000"/>
                  <a:lumOff val="35000"/>
                </a:schemeClr>
              </a:solidFill>
              <a:latin typeface="Meiryo UI" panose="020B0604030504040204" pitchFamily="50" charset="-128"/>
              <a:ea typeface="Meiryo UI" panose="020B0604030504040204" pitchFamily="50" charset="-128"/>
            </a:rPr>
            <a:t>前半</a:t>
          </a:r>
          <a:r>
            <a:rPr lang="en-US" sz="1600" kern="1200" dirty="0" smtClean="0">
              <a:solidFill>
                <a:schemeClr val="tx1">
                  <a:lumMod val="65000"/>
                  <a:lumOff val="35000"/>
                </a:schemeClr>
              </a:solidFill>
              <a:latin typeface="Meiryo UI" panose="020B0604030504040204" pitchFamily="50" charset="-128"/>
              <a:ea typeface="Meiryo UI" panose="020B0604030504040204" pitchFamily="50" charset="-128"/>
            </a:rPr>
            <a:t>3</a:t>
          </a:r>
          <a:r>
            <a:rPr lang="en-US" sz="1600" kern="1200" dirty="0">
              <a:solidFill>
                <a:schemeClr val="tx1">
                  <a:lumMod val="65000"/>
                  <a:lumOff val="35000"/>
                </a:schemeClr>
              </a:solidFill>
              <a:latin typeface="Meiryo UI" panose="020B0604030504040204" pitchFamily="50" charset="-128"/>
              <a:ea typeface="Meiryo UI" panose="020B0604030504040204" pitchFamily="50" charset="-128"/>
            </a:rPr>
            <a:t>時間</a:t>
          </a:r>
          <a:r>
            <a:rPr lang="en-US" sz="1600" kern="1200" dirty="0" smtClean="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600" kern="1200" dirty="0" smtClean="0">
              <a:solidFill>
                <a:schemeClr val="tx1">
                  <a:lumMod val="65000"/>
                  <a:lumOff val="35000"/>
                </a:schemeClr>
              </a:solidFill>
              <a:latin typeface="Meiryo UI" panose="020B0604030504040204" pitchFamily="50" charset="-128"/>
              <a:ea typeface="Meiryo UI" panose="020B0604030504040204" pitchFamily="50" charset="-128"/>
            </a:rPr>
            <a:t>後半</a:t>
          </a:r>
          <a:r>
            <a:rPr lang="en-US" sz="1600" kern="1200" dirty="0" smtClean="0">
              <a:solidFill>
                <a:schemeClr val="tx1">
                  <a:lumMod val="65000"/>
                  <a:lumOff val="35000"/>
                </a:schemeClr>
              </a:solidFill>
              <a:latin typeface="Meiryo UI" panose="020B0604030504040204" pitchFamily="50" charset="-128"/>
              <a:ea typeface="Meiryo UI" panose="020B0604030504040204" pitchFamily="50" charset="-128"/>
            </a:rPr>
            <a:t>3</a:t>
          </a:r>
          <a:r>
            <a:rPr lang="en-US" sz="1600" kern="1200" dirty="0">
              <a:solidFill>
                <a:schemeClr val="tx1">
                  <a:lumMod val="65000"/>
                  <a:lumOff val="35000"/>
                </a:schemeClr>
              </a:solidFill>
              <a:latin typeface="Meiryo UI" panose="020B0604030504040204" pitchFamily="50" charset="-128"/>
              <a:ea typeface="Meiryo UI" panose="020B0604030504040204" pitchFamily="50" charset="-128"/>
            </a:rPr>
            <a:t>時間、計6時間</a:t>
          </a:r>
        </a:p>
        <a:p>
          <a:pPr marL="171450" lvl="1" indent="-171450" algn="l" defTabSz="711200">
            <a:lnSpc>
              <a:spcPct val="90000"/>
            </a:lnSpc>
            <a:spcBef>
              <a:spcPct val="0"/>
            </a:spcBef>
            <a:spcAft>
              <a:spcPct val="15000"/>
            </a:spcAft>
            <a:buChar char="••"/>
          </a:pPr>
          <a:r>
            <a:rPr lang="en-US" sz="1600" kern="1200" dirty="0" err="1">
              <a:solidFill>
                <a:schemeClr val="tx1">
                  <a:lumMod val="65000"/>
                  <a:lumOff val="35000"/>
                </a:schemeClr>
              </a:solidFill>
              <a:latin typeface="Meiryo UI" panose="020B0604030504040204" pitchFamily="50" charset="-128"/>
              <a:ea typeface="Meiryo UI" panose="020B0604030504040204" pitchFamily="50" charset="-128"/>
            </a:rPr>
            <a:t>演習、ディスカッションを中心に</a:t>
          </a:r>
          <a:endParaRPr lang="en-US" sz="1600" kern="1200" dirty="0">
            <a:solidFill>
              <a:schemeClr val="tx1">
                <a:lumMod val="65000"/>
                <a:lumOff val="35000"/>
              </a:schemeClr>
            </a:solidFill>
            <a:latin typeface="Meiryo UI" panose="020B0604030504040204" pitchFamily="50" charset="-128"/>
            <a:ea typeface="Meiryo UI" panose="020B0604030504040204" pitchFamily="50" charset="-128"/>
          </a:endParaRPr>
        </a:p>
      </dsp:txBody>
      <dsp:txXfrm>
        <a:off x="3495553" y="629746"/>
        <a:ext cx="1787220" cy="4428844"/>
      </dsp:txXfrm>
    </dsp:sp>
    <dsp:sp modelId="{CC0E5D1C-9FE6-024E-828E-5F0774DEEBAF}">
      <dsp:nvSpPr>
        <dsp:cNvPr id="0" name=""/>
        <dsp:cNvSpPr/>
      </dsp:nvSpPr>
      <dsp:spPr>
        <a:xfrm>
          <a:off x="5237337" y="93713"/>
          <a:ext cx="610124" cy="4726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237337" y="188244"/>
        <a:ext cx="468328" cy="283591"/>
      </dsp:txXfrm>
    </dsp:sp>
    <dsp:sp modelId="{A1BE6D5C-DC30-ED4D-85D8-90A67408475B}">
      <dsp:nvSpPr>
        <dsp:cNvPr id="0" name=""/>
        <dsp:cNvSpPr/>
      </dsp:nvSpPr>
      <dsp:spPr>
        <a:xfrm>
          <a:off x="6100721" y="85936"/>
          <a:ext cx="1898426" cy="7323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err="1">
              <a:latin typeface="Meiryo UI" panose="020B0604030504040204" pitchFamily="50" charset="-128"/>
              <a:ea typeface="Meiryo UI" panose="020B0604030504040204" pitchFamily="50" charset="-128"/>
            </a:rPr>
            <a:t>事後教材</a:t>
          </a:r>
          <a:endParaRPr lang="en-US" sz="1600" kern="1200" dirty="0">
            <a:latin typeface="Meiryo UI" panose="020B0604030504040204" pitchFamily="50" charset="-128"/>
            <a:ea typeface="Meiryo UI" panose="020B0604030504040204" pitchFamily="50" charset="-128"/>
          </a:endParaRPr>
        </a:p>
      </dsp:txBody>
      <dsp:txXfrm>
        <a:off x="6100721" y="85936"/>
        <a:ext cx="1898426" cy="488207"/>
      </dsp:txXfrm>
    </dsp:sp>
    <dsp:sp modelId="{D010C20C-47BC-C548-AB9F-5AE4BE7B046A}">
      <dsp:nvSpPr>
        <dsp:cNvPr id="0" name=""/>
        <dsp:cNvSpPr/>
      </dsp:nvSpPr>
      <dsp:spPr>
        <a:xfrm>
          <a:off x="6489555" y="574143"/>
          <a:ext cx="1898426" cy="4540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solidFill>
                <a:schemeClr val="tx1">
                  <a:lumMod val="65000"/>
                  <a:lumOff val="35000"/>
                </a:schemeClr>
              </a:solidFill>
              <a:latin typeface="Meiryo UI" panose="020B0604030504040204" pitchFamily="50" charset="-128"/>
              <a:ea typeface="Meiryo UI" panose="020B0604030504040204" pitchFamily="50" charset="-128"/>
            </a:rPr>
            <a:t>復習に活用</a:t>
          </a:r>
          <a:endParaRPr lang="en-US" sz="1600" kern="1200" dirty="0">
            <a:solidFill>
              <a:schemeClr val="tx1">
                <a:lumMod val="65000"/>
                <a:lumOff val="35000"/>
              </a:schemeClr>
            </a:solidFill>
            <a:latin typeface="Meiryo UI" panose="020B0604030504040204" pitchFamily="50" charset="-128"/>
            <a:ea typeface="Meiryo UI" panose="020B0604030504040204" pitchFamily="50" charset="-128"/>
          </a:endParaRPr>
        </a:p>
        <a:p>
          <a:pPr marL="171450" lvl="1" indent="-171450" algn="l" defTabSz="711200">
            <a:lnSpc>
              <a:spcPct val="90000"/>
            </a:lnSpc>
            <a:spcBef>
              <a:spcPct val="0"/>
            </a:spcBef>
            <a:spcAft>
              <a:spcPct val="15000"/>
            </a:spcAft>
            <a:buChar char="••"/>
          </a:pPr>
          <a:r>
            <a:rPr lang="en-US" sz="1600" kern="1200" dirty="0" err="1">
              <a:solidFill>
                <a:schemeClr val="tx1">
                  <a:lumMod val="65000"/>
                  <a:lumOff val="35000"/>
                </a:schemeClr>
              </a:solidFill>
              <a:latin typeface="Meiryo UI" panose="020B0604030504040204" pitchFamily="50" charset="-128"/>
              <a:ea typeface="Meiryo UI" panose="020B0604030504040204" pitchFamily="50" charset="-128"/>
            </a:rPr>
            <a:t>忘れてしまったときに参照</a:t>
          </a:r>
          <a:endParaRPr lang="en-US" sz="1600" kern="1200" dirty="0">
            <a:solidFill>
              <a:schemeClr val="tx1">
                <a:lumMod val="65000"/>
                <a:lumOff val="35000"/>
              </a:schemeClr>
            </a:solidFill>
            <a:latin typeface="Meiryo UI" panose="020B0604030504040204" pitchFamily="50" charset="-128"/>
            <a:ea typeface="Meiryo UI" panose="020B0604030504040204" pitchFamily="50" charset="-128"/>
          </a:endParaRPr>
        </a:p>
      </dsp:txBody>
      <dsp:txXfrm>
        <a:off x="6545158" y="629746"/>
        <a:ext cx="1787220" cy="4428844"/>
      </dsp:txXfrm>
    </dsp:sp>
    <dsp:sp modelId="{D7CAD21B-EFAB-1F48-AEA9-DCFC92FE3E22}">
      <dsp:nvSpPr>
        <dsp:cNvPr id="0" name=""/>
        <dsp:cNvSpPr/>
      </dsp:nvSpPr>
      <dsp:spPr>
        <a:xfrm>
          <a:off x="8286942" y="93713"/>
          <a:ext cx="610124" cy="4726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8286942" y="188244"/>
        <a:ext cx="468328" cy="283591"/>
      </dsp:txXfrm>
    </dsp:sp>
    <dsp:sp modelId="{BBEA6368-6A68-5843-9077-1CA8C8C4F551}">
      <dsp:nvSpPr>
        <dsp:cNvPr id="0" name=""/>
        <dsp:cNvSpPr/>
      </dsp:nvSpPr>
      <dsp:spPr>
        <a:xfrm>
          <a:off x="9150326" y="85936"/>
          <a:ext cx="1898426" cy="7323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err="1">
              <a:latin typeface="Meiryo UI" panose="020B0604030504040204" pitchFamily="50" charset="-128"/>
              <a:ea typeface="Meiryo UI" panose="020B0604030504040204" pitchFamily="50" charset="-128"/>
            </a:rPr>
            <a:t>最終課題</a:t>
          </a:r>
          <a:endParaRPr lang="en-US" sz="1600" kern="1200" dirty="0">
            <a:latin typeface="Meiryo UI" panose="020B0604030504040204" pitchFamily="50" charset="-128"/>
            <a:ea typeface="Meiryo UI" panose="020B0604030504040204" pitchFamily="50" charset="-128"/>
          </a:endParaRPr>
        </a:p>
      </dsp:txBody>
      <dsp:txXfrm>
        <a:off x="9150326" y="85936"/>
        <a:ext cx="1898426" cy="488207"/>
      </dsp:txXfrm>
    </dsp:sp>
    <dsp:sp modelId="{1444ABF6-5920-0641-8861-9657819DFBC0}">
      <dsp:nvSpPr>
        <dsp:cNvPr id="0" name=""/>
        <dsp:cNvSpPr/>
      </dsp:nvSpPr>
      <dsp:spPr>
        <a:xfrm>
          <a:off x="9539160" y="574143"/>
          <a:ext cx="1898426" cy="45400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solidFill>
                <a:schemeClr val="tx1">
                  <a:lumMod val="65000"/>
                  <a:lumOff val="35000"/>
                </a:schemeClr>
              </a:solidFill>
              <a:latin typeface="Meiryo UI" panose="020B0604030504040204" pitchFamily="50" charset="-128"/>
              <a:ea typeface="Meiryo UI" panose="020B0604030504040204" pitchFamily="50" charset="-128"/>
            </a:rPr>
            <a:t>授業用に作成した動画教材</a:t>
          </a:r>
          <a:r>
            <a:rPr lang="en-US" sz="1600" kern="1200" dirty="0">
              <a:solidFill>
                <a:schemeClr val="tx1">
                  <a:lumMod val="65000"/>
                  <a:lumOff val="35000"/>
                </a:schemeClr>
              </a:solidFill>
              <a:latin typeface="Meiryo UI" panose="020B0604030504040204" pitchFamily="50" charset="-128"/>
              <a:ea typeface="Meiryo UI" panose="020B0604030504040204" pitchFamily="50" charset="-128"/>
            </a:rPr>
            <a:t>*</a:t>
          </a:r>
        </a:p>
        <a:p>
          <a:pPr marL="171450" lvl="1" indent="-171450" algn="l" defTabSz="711200">
            <a:lnSpc>
              <a:spcPct val="90000"/>
            </a:lnSpc>
            <a:spcBef>
              <a:spcPct val="0"/>
            </a:spcBef>
            <a:spcAft>
              <a:spcPct val="15000"/>
            </a:spcAft>
            <a:buChar char="••"/>
          </a:pPr>
          <a:r>
            <a:rPr lang="en-US" sz="1600" kern="1200" dirty="0" err="1" smtClean="0">
              <a:solidFill>
                <a:schemeClr val="tx1">
                  <a:lumMod val="65000"/>
                  <a:lumOff val="35000"/>
                </a:schemeClr>
              </a:solidFill>
              <a:latin typeface="Meiryo UI" panose="020B0604030504040204" pitchFamily="50" charset="-128"/>
              <a:ea typeface="Meiryo UI" panose="020B0604030504040204" pitchFamily="50" charset="-128"/>
            </a:rPr>
            <a:t>授業用動画を</a:t>
          </a:r>
          <a:r>
            <a:rPr lang="ja-JP" altLang="en-US" sz="1600" kern="1200" dirty="0" smtClean="0">
              <a:solidFill>
                <a:schemeClr val="tx1">
                  <a:lumMod val="65000"/>
                  <a:lumOff val="35000"/>
                </a:schemeClr>
              </a:solidFill>
              <a:latin typeface="Meiryo UI" panose="020B0604030504040204" pitchFamily="50" charset="-128"/>
              <a:ea typeface="Meiryo UI" panose="020B0604030504040204" pitchFamily="50" charset="-128"/>
            </a:rPr>
            <a:t>作成</a:t>
          </a:r>
          <a:r>
            <a:rPr lang="en-US" sz="1600" kern="1200" dirty="0" err="1" smtClean="0">
              <a:solidFill>
                <a:schemeClr val="tx1">
                  <a:lumMod val="65000"/>
                  <a:lumOff val="35000"/>
                </a:schemeClr>
              </a:solidFill>
              <a:latin typeface="Meiryo UI" panose="020B0604030504040204" pitchFamily="50" charset="-128"/>
              <a:ea typeface="Meiryo UI" panose="020B0604030504040204" pitchFamily="50" charset="-128"/>
            </a:rPr>
            <a:t>した振り返り</a:t>
          </a:r>
          <a:r>
            <a:rPr lang="en-US" sz="1600" kern="1200" dirty="0" err="1">
              <a:solidFill>
                <a:schemeClr val="tx1">
                  <a:lumMod val="65000"/>
                  <a:lumOff val="35000"/>
                </a:schemeClr>
              </a:solidFill>
              <a:latin typeface="Meiryo UI" panose="020B0604030504040204" pitchFamily="50" charset="-128"/>
              <a:ea typeface="Meiryo UI" panose="020B0604030504040204" pitchFamily="50" charset="-128"/>
            </a:rPr>
            <a:t>、または、授業で動画を活用した振り返り</a:t>
          </a:r>
          <a:r>
            <a:rPr lang="en-US" sz="1600" kern="1200" dirty="0">
              <a:solidFill>
                <a:schemeClr val="tx1">
                  <a:lumMod val="65000"/>
                  <a:lumOff val="35000"/>
                </a:schemeClr>
              </a:solidFill>
              <a:latin typeface="Meiryo UI" panose="020B0604030504040204" pitchFamily="50" charset="-128"/>
              <a:ea typeface="Meiryo UI" panose="020B0604030504040204" pitchFamily="50" charset="-128"/>
            </a:rPr>
            <a:t>*</a:t>
          </a:r>
        </a:p>
        <a:p>
          <a:pPr marL="171450" lvl="1" indent="-171450" algn="l" defTabSz="711200">
            <a:lnSpc>
              <a:spcPct val="90000"/>
            </a:lnSpc>
            <a:spcBef>
              <a:spcPct val="0"/>
            </a:spcBef>
            <a:spcAft>
              <a:spcPct val="15000"/>
            </a:spcAft>
            <a:buChar char="••"/>
          </a:pPr>
          <a:r>
            <a:rPr lang="en-US" sz="1600" kern="1200" dirty="0" err="1">
              <a:solidFill>
                <a:schemeClr val="tx1">
                  <a:lumMod val="65000"/>
                  <a:lumOff val="35000"/>
                </a:schemeClr>
              </a:solidFill>
              <a:latin typeface="Meiryo UI" panose="020B0604030504040204" pitchFamily="50" charset="-128"/>
              <a:ea typeface="Meiryo UI" panose="020B0604030504040204" pitchFamily="50" charset="-128"/>
            </a:rPr>
            <a:t>指導案シート</a:t>
          </a:r>
          <a:r>
            <a:rPr lang="en-US" sz="1600" kern="1200" dirty="0">
              <a:solidFill>
                <a:schemeClr val="tx1">
                  <a:lumMod val="65000"/>
                  <a:lumOff val="35000"/>
                </a:schemeClr>
              </a:solidFill>
              <a:latin typeface="Meiryo UI" panose="020B0604030504040204" pitchFamily="50" charset="-128"/>
              <a:ea typeface="Meiryo UI" panose="020B0604030504040204" pitchFamily="50" charset="-128"/>
            </a:rPr>
            <a:t>*</a:t>
          </a:r>
        </a:p>
        <a:p>
          <a:pPr marL="171450" lvl="1" indent="-171450" algn="l" defTabSz="711200">
            <a:lnSpc>
              <a:spcPct val="90000"/>
            </a:lnSpc>
            <a:spcBef>
              <a:spcPct val="0"/>
            </a:spcBef>
            <a:spcAft>
              <a:spcPct val="15000"/>
            </a:spcAft>
            <a:buChar char="••"/>
          </a:pPr>
          <a:r>
            <a:rPr lang="en-US" sz="1600" kern="1200" dirty="0" err="1">
              <a:solidFill>
                <a:schemeClr val="tx1">
                  <a:lumMod val="65000"/>
                  <a:lumOff val="35000"/>
                </a:schemeClr>
              </a:solidFill>
              <a:latin typeface="Meiryo UI" panose="020B0604030504040204" pitchFamily="50" charset="-128"/>
              <a:ea typeface="Meiryo UI" panose="020B0604030504040204" pitchFamily="50" charset="-128"/>
            </a:rPr>
            <a:t>学生が動画教材を活用している動画・写真</a:t>
          </a:r>
          <a:endParaRPr lang="en-US" sz="1600" kern="1200" dirty="0">
            <a:solidFill>
              <a:schemeClr val="tx1">
                <a:lumMod val="65000"/>
                <a:lumOff val="35000"/>
              </a:schemeClr>
            </a:solidFill>
            <a:latin typeface="Meiryo UI" panose="020B0604030504040204" pitchFamily="50" charset="-128"/>
            <a:ea typeface="Meiryo UI" panose="020B0604030504040204" pitchFamily="50" charset="-128"/>
          </a:endParaRPr>
        </a:p>
        <a:p>
          <a:pPr marL="171450" lvl="1" indent="-171450" algn="l" defTabSz="711200">
            <a:lnSpc>
              <a:spcPct val="90000"/>
            </a:lnSpc>
            <a:spcBef>
              <a:spcPct val="0"/>
            </a:spcBef>
            <a:spcAft>
              <a:spcPct val="15000"/>
            </a:spcAft>
            <a:buChar char="••"/>
          </a:pPr>
          <a:r>
            <a:rPr lang="en-US" sz="1600" kern="1200" dirty="0" err="1">
              <a:solidFill>
                <a:schemeClr val="tx1">
                  <a:lumMod val="65000"/>
                  <a:lumOff val="35000"/>
                </a:schemeClr>
              </a:solidFill>
              <a:latin typeface="Meiryo UI" panose="020B0604030504040204" pitchFamily="50" charset="-128"/>
              <a:ea typeface="Meiryo UI" panose="020B0604030504040204" pitchFamily="50" charset="-128"/>
            </a:rPr>
            <a:t>学生の感想</a:t>
          </a:r>
          <a:endParaRPr lang="en-US" sz="1600" kern="1200" dirty="0">
            <a:solidFill>
              <a:schemeClr val="tx1">
                <a:lumMod val="65000"/>
                <a:lumOff val="35000"/>
              </a:schemeClr>
            </a:solidFill>
            <a:latin typeface="Meiryo UI" panose="020B0604030504040204" pitchFamily="50" charset="-128"/>
            <a:ea typeface="Meiryo UI" panose="020B0604030504040204" pitchFamily="50" charset="-128"/>
          </a:endParaRPr>
        </a:p>
        <a:p>
          <a:pPr marL="171450" lvl="1" indent="-171450" algn="l" defTabSz="711200">
            <a:lnSpc>
              <a:spcPct val="90000"/>
            </a:lnSpc>
            <a:spcBef>
              <a:spcPct val="0"/>
            </a:spcBef>
            <a:spcAft>
              <a:spcPct val="15000"/>
            </a:spcAft>
            <a:buChar char="••"/>
          </a:pPr>
          <a:endParaRPr lang="en-US" sz="1600" kern="1200" dirty="0"/>
        </a:p>
      </dsp:txBody>
      <dsp:txXfrm>
        <a:off x="9594763" y="629746"/>
        <a:ext cx="1787220" cy="44288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765543B-7A67-7541-9083-ECEC3C361686}" type="datetimeFigureOut">
              <a:rPr lang="en-US" smtClean="0"/>
              <a:t>1/14/2020</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5344FAB-ACF2-4948-B5E7-FB279489DCA4}" type="slidenum">
              <a:rPr lang="en-US" smtClean="0"/>
              <a:t>‹#›</a:t>
            </a:fld>
            <a:endParaRPr lang="en-US"/>
          </a:p>
        </p:txBody>
      </p:sp>
    </p:spTree>
    <p:extLst>
      <p:ext uri="{BB962C8B-B14F-4D97-AF65-F5344CB8AC3E}">
        <p14:creationId xmlns:p14="http://schemas.microsoft.com/office/powerpoint/2010/main" val="161952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a:t>
            </a:fld>
            <a:endParaRPr lang="en-US"/>
          </a:p>
        </p:txBody>
      </p:sp>
    </p:spTree>
    <p:extLst>
      <p:ext uri="{BB962C8B-B14F-4D97-AF65-F5344CB8AC3E}">
        <p14:creationId xmlns:p14="http://schemas.microsoft.com/office/powerpoint/2010/main" val="2347490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effectLst/>
              </a:rPr>
              <a:t>それでは再び、先ほど発表いただいた各グループの代表者の方々に、再収録した動画を発表いただきます。</a:t>
            </a:r>
            <a:endParaRPr lang="en-US" altLang="ja-JP" dirty="0" smtClean="0">
              <a:effectLst/>
            </a:endParaRPr>
          </a:p>
          <a:p>
            <a:endParaRPr lang="en-US" altLang="ja-JP" dirty="0" smtClean="0">
              <a:effectLst/>
            </a:endParaRPr>
          </a:p>
          <a:p>
            <a:r>
              <a:rPr lang="ja-JP" altLang="en-US" dirty="0" smtClean="0">
                <a:effectLst/>
              </a:rPr>
              <a:t>どんなフィードバックが参考になったか？</a:t>
            </a:r>
            <a:endParaRPr lang="en-US" altLang="ja-JP" dirty="0" smtClean="0">
              <a:effectLst/>
            </a:endParaRPr>
          </a:p>
          <a:p>
            <a:r>
              <a:rPr lang="ja-JP" altLang="en-US" dirty="0" smtClean="0">
                <a:effectLst/>
              </a:rPr>
              <a:t>前回からどう改善したか？を発表いただき動画を再生してください。</a:t>
            </a:r>
            <a:endParaRPr lang="en-US" altLang="ja-JP" dirty="0" smtClean="0">
              <a:effectLst/>
            </a:endParaRPr>
          </a:p>
          <a:p>
            <a:r>
              <a:rPr lang="ja-JP" altLang="en-US" dirty="0" smtClean="0">
                <a:effectLst/>
              </a:rPr>
              <a:t>それではまた○グループから発表お願いいたします。</a:t>
            </a:r>
            <a:endParaRPr lang="en-US" altLang="ja-JP" dirty="0" smtClean="0">
              <a:effectLst/>
            </a:endParaRPr>
          </a:p>
          <a:p>
            <a:endParaRPr lang="en-US" altLang="ja-JP" dirty="0" smtClean="0">
              <a:effectLst/>
            </a:endParaRPr>
          </a:p>
          <a:p>
            <a:r>
              <a:rPr lang="ja-JP" altLang="en-US" dirty="0" smtClean="0">
                <a:effectLst/>
              </a:rPr>
              <a:t>（</a:t>
            </a:r>
            <a:r>
              <a:rPr lang="en-US" altLang="ja-JP" dirty="0" smtClean="0">
                <a:effectLst/>
              </a:rPr>
              <a:t>※</a:t>
            </a:r>
            <a:r>
              <a:rPr lang="ja-JP" altLang="en-US" dirty="0" smtClean="0">
                <a:effectLst/>
              </a:rPr>
              <a:t>講師は前回と今回の改善でよかった点をピックアップしておき、各グループの発表後フィードバックコメントをする。改善出来て良くなった！と前向きになれるコメントを！）</a:t>
            </a:r>
            <a:endParaRPr lang="en-US" altLang="ja-JP" dirty="0" smtClean="0">
              <a:effectLst/>
            </a:endParaRPr>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10</a:t>
            </a:fld>
            <a:endParaRPr lang="en-US"/>
          </a:p>
        </p:txBody>
      </p:sp>
    </p:spTree>
    <p:extLst>
      <p:ext uri="{BB962C8B-B14F-4D97-AF65-F5344CB8AC3E}">
        <p14:creationId xmlns:p14="http://schemas.microsoft.com/office/powerpoint/2010/main" val="202656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みなさま発表お疲れ様でした。</a:t>
            </a:r>
            <a:endParaRPr lang="en-US" altLang="ja-JP" dirty="0" smtClean="0"/>
          </a:p>
          <a:p>
            <a:r>
              <a:rPr lang="ja-JP" altLang="en-US" dirty="0" smtClean="0"/>
              <a:t>それでは動画の実習は以上となります。</a:t>
            </a:r>
            <a:endParaRPr lang="en-US" altLang="ja-JP" dirty="0" smtClean="0"/>
          </a:p>
          <a:p>
            <a:endParaRPr lang="en-US" altLang="ja-JP" dirty="0" smtClean="0"/>
          </a:p>
          <a:p>
            <a:r>
              <a:rPr lang="ja-JP" altLang="en-US" dirty="0" smtClean="0"/>
              <a:t>最後に本研修の自己内省と最終課題に向けたアクションプラン作りをしたいと思います。</a:t>
            </a:r>
            <a:endParaRPr lang="en-US" altLang="ja-JP" dirty="0" smtClean="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11</a:t>
            </a:fld>
            <a:endParaRPr lang="en-US"/>
          </a:p>
        </p:txBody>
      </p:sp>
    </p:spTree>
    <p:extLst>
      <p:ext uri="{BB962C8B-B14F-4D97-AF65-F5344CB8AC3E}">
        <p14:creationId xmlns:p14="http://schemas.microsoft.com/office/powerpoint/2010/main" val="3652640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kern="1200" dirty="0" smtClean="0">
                <a:solidFill>
                  <a:schemeClr val="tx1"/>
                </a:solidFill>
                <a:effectLst/>
                <a:latin typeface="+mn-lt"/>
                <a:ea typeface="+mn-ea"/>
                <a:cs typeface="+mn-cs"/>
              </a:rPr>
              <a:t>研修冒頭でも見せたこのスケジュールを元にお話しします。</a:t>
            </a:r>
            <a:endParaRPr lang="en-US" altLang="ja-JP"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研修を受講</a:t>
            </a:r>
            <a:r>
              <a:rPr lang="ja-JP" altLang="en-US" sz="1200" kern="1200" dirty="0" smtClean="0">
                <a:solidFill>
                  <a:schemeClr val="tx1"/>
                </a:solidFill>
                <a:effectLst/>
                <a:latin typeface="+mn-lt"/>
                <a:ea typeface="+mn-ea"/>
                <a:cs typeface="+mn-cs"/>
              </a:rPr>
              <a:t>いただきましたので、みなさまには本日受講証書をお渡しします。</a:t>
            </a:r>
            <a:endParaRPr lang="en-US" altLang="ja-JP" sz="1200" kern="1200" dirty="0" smtClean="0">
              <a:solidFill>
                <a:schemeClr val="tx1"/>
              </a:solidFill>
              <a:effectLst/>
              <a:latin typeface="+mn-lt"/>
              <a:ea typeface="+mn-ea"/>
              <a:cs typeface="+mn-cs"/>
            </a:endParaRPr>
          </a:p>
          <a:p>
            <a:endParaRPr lang="en-US" altLang="ja-JP"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ただ、ここで終わりではありません。この研修は、制作した動画教材を実際に学生に使ってもらうことが最終目的です。</a:t>
            </a:r>
            <a:endParaRPr lang="en-US" altLang="ja-JP"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ですから、今日上手く撮りきれなかった方は、この後に事後教材などで復習しながら再収録してください。</a:t>
            </a:r>
            <a:endParaRPr lang="en-US" altLang="ja-JP" sz="1200" kern="1200" dirty="0" smtClean="0">
              <a:solidFill>
                <a:schemeClr val="tx1"/>
              </a:solidFill>
              <a:effectLst/>
              <a:latin typeface="+mn-lt"/>
              <a:ea typeface="+mn-ea"/>
              <a:cs typeface="+mn-cs"/>
            </a:endParaRPr>
          </a:p>
          <a:p>
            <a:endParaRPr lang="en-US" altLang="ja-JP"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最終課題を提出いただきますと、動画教材活用</a:t>
            </a:r>
            <a:r>
              <a:rPr lang="ja-JP" altLang="en-US" sz="1200" kern="1200" smtClean="0">
                <a:solidFill>
                  <a:schemeClr val="tx1"/>
                </a:solidFill>
                <a:effectLst/>
                <a:latin typeface="+mn-lt"/>
                <a:ea typeface="+mn-ea"/>
                <a:cs typeface="+mn-cs"/>
              </a:rPr>
              <a:t>講師</a:t>
            </a:r>
            <a:r>
              <a:rPr lang="ja-JP" altLang="en-US" sz="1200" kern="1200" smtClean="0">
                <a:solidFill>
                  <a:schemeClr val="tx1"/>
                </a:solidFill>
                <a:effectLst/>
                <a:latin typeface="+mn-lt"/>
                <a:ea typeface="+mn-ea"/>
                <a:cs typeface="+mn-cs"/>
              </a:rPr>
              <a:t>認定証を</a:t>
            </a:r>
            <a:r>
              <a:rPr lang="ja-JP" altLang="en-US" sz="1200" kern="1200" dirty="0" smtClean="0">
                <a:solidFill>
                  <a:schemeClr val="tx1"/>
                </a:solidFill>
                <a:effectLst/>
                <a:latin typeface="+mn-lt"/>
                <a:ea typeface="+mn-ea"/>
                <a:cs typeface="+mn-cs"/>
              </a:rPr>
              <a:t>お渡しするとともに、講師からフィードバックをお送りします。</a:t>
            </a:r>
            <a:endParaRPr lang="en-US" altLang="ja-JP" sz="1200" kern="1200" dirty="0" smtClean="0">
              <a:solidFill>
                <a:schemeClr val="tx1"/>
              </a:solidFill>
              <a:effectLst/>
              <a:latin typeface="+mn-lt"/>
              <a:ea typeface="+mn-ea"/>
              <a:cs typeface="+mn-cs"/>
            </a:endParaRPr>
          </a:p>
          <a:p>
            <a:endParaRPr lang="en-US" dirty="0">
              <a:latin typeface="Meiryo UI" panose="020B0604030504040204" pitchFamily="50" charset="-128"/>
              <a:ea typeface="Meiryo UI" panose="020B0604030504040204" pitchFamily="50" charset="-128"/>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12</a:t>
            </a:fld>
            <a:endParaRPr lang="en-US"/>
          </a:p>
        </p:txBody>
      </p:sp>
    </p:spTree>
    <p:extLst>
      <p:ext uri="{BB962C8B-B14F-4D97-AF65-F5344CB8AC3E}">
        <p14:creationId xmlns:p14="http://schemas.microsoft.com/office/powerpoint/2010/main" val="3139127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kern="1200" dirty="0" smtClean="0">
                <a:solidFill>
                  <a:schemeClr val="tx1"/>
                </a:solidFill>
                <a:effectLst/>
                <a:latin typeface="+mn-lt"/>
                <a:ea typeface="+mn-ea"/>
                <a:cs typeface="+mn-cs"/>
              </a:rPr>
              <a:t>そして最終課題の内容ですが、</a:t>
            </a:r>
            <a:endParaRPr lang="en-US" altLang="ja-JP"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・動画教材</a:t>
            </a:r>
            <a:endParaRPr lang="en-US" altLang="ja-JP"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・動画制作と授業活用の振り返りをまとめてください。テンプレートはお渡しします。</a:t>
            </a:r>
            <a:endParaRPr lang="en-US" altLang="ja-JP"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・指導案シート</a:t>
            </a:r>
            <a:r>
              <a:rPr lang="en-US" altLang="ja-JP" sz="1200" kern="1200" dirty="0" smtClean="0">
                <a:solidFill>
                  <a:schemeClr val="tx1"/>
                </a:solidFill>
                <a:effectLst/>
                <a:latin typeface="+mn-lt"/>
                <a:ea typeface="+mn-ea"/>
                <a:cs typeface="+mn-cs"/>
              </a:rPr>
              <a:t>No.1&amp;No.2</a:t>
            </a:r>
            <a:r>
              <a:rPr lang="ja-JP" altLang="en-US" sz="1200" kern="1200" dirty="0" smtClean="0">
                <a:solidFill>
                  <a:schemeClr val="tx1"/>
                </a:solidFill>
                <a:effectLst/>
                <a:latin typeface="+mn-lt"/>
                <a:ea typeface="+mn-ea"/>
                <a:cs typeface="+mn-cs"/>
              </a:rPr>
              <a:t>も、動画を効果的に組み込んで整えてください。</a:t>
            </a:r>
            <a:endParaRPr lang="en-US" altLang="ja-JP"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・そして学生さんが動画教材を活用している写真や動画を添付や</a:t>
            </a:r>
            <a:r>
              <a:rPr lang="en-US" altLang="ja-JP" sz="1200" kern="1200" dirty="0" err="1" smtClean="0">
                <a:solidFill>
                  <a:schemeClr val="tx1"/>
                </a:solidFill>
                <a:effectLst/>
                <a:latin typeface="+mn-lt"/>
                <a:ea typeface="+mn-ea"/>
                <a:cs typeface="+mn-cs"/>
              </a:rPr>
              <a:t>Youtube</a:t>
            </a:r>
            <a:r>
              <a:rPr lang="ja-JP" altLang="en-US" sz="1200" kern="1200" dirty="0" smtClean="0">
                <a:solidFill>
                  <a:schemeClr val="tx1"/>
                </a:solidFill>
                <a:effectLst/>
                <a:latin typeface="+mn-lt"/>
                <a:ea typeface="+mn-ea"/>
                <a:cs typeface="+mn-cs"/>
              </a:rPr>
              <a:t>アップの</a:t>
            </a:r>
            <a:r>
              <a:rPr lang="en-US" altLang="ja-JP" sz="1200" kern="1200" dirty="0" smtClean="0">
                <a:solidFill>
                  <a:schemeClr val="tx1"/>
                </a:solidFill>
                <a:effectLst/>
                <a:latin typeface="+mn-lt"/>
                <a:ea typeface="+mn-ea"/>
                <a:cs typeface="+mn-cs"/>
              </a:rPr>
              <a:t>URL</a:t>
            </a:r>
            <a:r>
              <a:rPr lang="ja-JP" altLang="en-US" sz="1200" kern="1200" dirty="0" smtClean="0">
                <a:solidFill>
                  <a:schemeClr val="tx1"/>
                </a:solidFill>
                <a:effectLst/>
                <a:latin typeface="+mn-lt"/>
                <a:ea typeface="+mn-ea"/>
                <a:cs typeface="+mn-cs"/>
              </a:rPr>
              <a:t>共有でご提出ください。動画などが難しい場合はアンケートなど文章での感想でも結構です。</a:t>
            </a:r>
            <a:endParaRPr lang="en-US" altLang="ja-JP" sz="1200" kern="1200" dirty="0" smtClean="0">
              <a:solidFill>
                <a:schemeClr val="tx1"/>
              </a:solidFill>
              <a:effectLst/>
              <a:latin typeface="+mn-lt"/>
              <a:ea typeface="+mn-ea"/>
              <a:cs typeface="+mn-cs"/>
            </a:endParaRPr>
          </a:p>
          <a:p>
            <a:endParaRPr lang="en-US" altLang="ja-JP"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提出方法は　指定のメールアドレス宛にお送りください。</a:t>
            </a:r>
            <a:endParaRPr lang="en-US" altLang="ja-JP" sz="1200" kern="1200" dirty="0" smtClean="0">
              <a:solidFill>
                <a:schemeClr val="tx1"/>
              </a:solidFill>
              <a:effectLst/>
              <a:latin typeface="+mn-lt"/>
              <a:ea typeface="+mn-ea"/>
              <a:cs typeface="+mn-cs"/>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5344FAB-ACF2-4948-B5E7-FB279489DCA4}" type="slidenum">
              <a:rPr lang="en-US" smtClean="0"/>
              <a:t>13</a:t>
            </a:fld>
            <a:endParaRPr lang="en-US"/>
          </a:p>
        </p:txBody>
      </p:sp>
    </p:spTree>
    <p:extLst>
      <p:ext uri="{BB962C8B-B14F-4D97-AF65-F5344CB8AC3E}">
        <p14:creationId xmlns:p14="http://schemas.microsoft.com/office/powerpoint/2010/main" val="571144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effectLst/>
                <a:latin typeface="+mn-lt"/>
                <a:ea typeface="+mn-ea"/>
                <a:cs typeface="+mn-cs"/>
              </a:rPr>
              <a:t>それでは、この研修の目標と学習した成果を振り返りましょう</a:t>
            </a: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effectLst/>
                <a:latin typeface="+mn-lt"/>
                <a:ea typeface="+mn-ea"/>
                <a:cs typeface="+mn-cs"/>
              </a:rPr>
              <a:t>目標その</a:t>
            </a:r>
            <a:r>
              <a:rPr lang="en-US" altLang="ja-JP" sz="1200" kern="1200" dirty="0" smtClean="0">
                <a:solidFill>
                  <a:schemeClr val="tx1"/>
                </a:solidFill>
                <a:effectLst/>
                <a:latin typeface="+mn-lt"/>
                <a:ea typeface="+mn-ea"/>
                <a:cs typeface="+mn-cs"/>
              </a:rPr>
              <a:t>1</a:t>
            </a:r>
            <a:r>
              <a:rPr lang="ja-JP" altLang="en-US" sz="1200" kern="1200" dirty="0" smtClean="0">
                <a:solidFill>
                  <a:schemeClr val="tx1"/>
                </a:solidFill>
                <a:effectLst/>
                <a:latin typeface="+mn-lt"/>
                <a:ea typeface="+mn-ea"/>
                <a:cs typeface="+mn-cs"/>
              </a:rPr>
              <a:t>は、動画教材の設計と開発でしたね。</a:t>
            </a: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effectLst/>
                <a:latin typeface="+mn-lt"/>
                <a:ea typeface="+mn-ea"/>
                <a:cs typeface="+mn-cs"/>
              </a:rPr>
              <a:t>　動画教材を作って共有するのは簡単だと実感しましたか？動画教材制作のポイントはすらすら言えますか？</a:t>
            </a: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effectLst/>
                <a:latin typeface="+mn-lt"/>
                <a:ea typeface="+mn-ea"/>
                <a:cs typeface="+mn-cs"/>
              </a:rPr>
              <a:t>　簡単に作れるという実感から、より授業に組み込んでみようという気持ちになっているか？が重要です。</a:t>
            </a: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effectLst/>
                <a:latin typeface="+mn-lt"/>
                <a:ea typeface="+mn-ea"/>
                <a:cs typeface="+mn-cs"/>
              </a:rPr>
              <a:t>目標その</a:t>
            </a:r>
            <a:r>
              <a:rPr lang="en-US" altLang="ja-JP" sz="1200" kern="1200" dirty="0" smtClean="0">
                <a:solidFill>
                  <a:schemeClr val="tx1"/>
                </a:solidFill>
                <a:effectLst/>
                <a:latin typeface="+mn-lt"/>
                <a:ea typeface="+mn-ea"/>
                <a:cs typeface="+mn-cs"/>
              </a:rPr>
              <a:t>2</a:t>
            </a:r>
            <a:r>
              <a:rPr lang="ja-JP" altLang="en-US" sz="1200" kern="1200" dirty="0" smtClean="0">
                <a:solidFill>
                  <a:schemeClr val="tx1"/>
                </a:solidFill>
                <a:effectLst/>
                <a:latin typeface="+mn-lt"/>
                <a:ea typeface="+mn-ea"/>
                <a:cs typeface="+mn-cs"/>
              </a:rPr>
              <a:t>は、</a:t>
            </a:r>
            <a:r>
              <a:rPr lang="ja-JP" altLang="en-US" sz="1200" dirty="0" smtClean="0">
                <a:latin typeface="Meiryo UI" panose="020B0604030504040204" pitchFamily="50" charset="-128"/>
                <a:ea typeface="Meiryo UI" panose="020B0604030504040204" pitchFamily="50" charset="-128"/>
              </a:rPr>
              <a:t>授業における動画教材の活用法でしたね。</a:t>
            </a:r>
            <a:endParaRPr lang="en-US" altLang="ja-JP" sz="12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　</a:t>
            </a: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effectLst/>
                <a:latin typeface="+mn-lt"/>
                <a:ea typeface="+mn-ea"/>
                <a:cs typeface="+mn-cs"/>
              </a:rPr>
              <a:t>　インストラクショナルデザインを用いた授業設計は出来ましたか？またただ動画教材を作って見せるのではなく</a:t>
            </a: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effectLst/>
                <a:latin typeface="+mn-lt"/>
                <a:ea typeface="+mn-ea"/>
                <a:cs typeface="+mn-cs"/>
              </a:rPr>
              <a:t>　授業の中で</a:t>
            </a:r>
            <a:r>
              <a:rPr lang="en-US" altLang="ja-JP" sz="1200" kern="1200" dirty="0" smtClean="0">
                <a:solidFill>
                  <a:schemeClr val="tx1"/>
                </a:solidFill>
                <a:effectLst/>
                <a:latin typeface="+mn-lt"/>
                <a:ea typeface="+mn-ea"/>
                <a:cs typeface="+mn-cs"/>
              </a:rPr>
              <a:t>ICT</a:t>
            </a:r>
            <a:r>
              <a:rPr lang="ja-JP" altLang="en-US" sz="1200" kern="1200" dirty="0" smtClean="0">
                <a:solidFill>
                  <a:schemeClr val="tx1"/>
                </a:solidFill>
                <a:effectLst/>
                <a:latin typeface="+mn-lt"/>
                <a:ea typeface="+mn-ea"/>
                <a:cs typeface="+mn-cs"/>
              </a:rPr>
              <a:t>（今回は動画）をどう組み合わせて効果を出す授業を設計できたか？が重要になります。</a:t>
            </a: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effectLst/>
                <a:latin typeface="+mn-lt"/>
                <a:ea typeface="+mn-ea"/>
                <a:cs typeface="+mn-cs"/>
              </a:rPr>
              <a:t>　授業の予習なのか？授業中なのか？授業後の復習なのか？色々な組み合わせ方があると思います。</a:t>
            </a: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effectLst/>
                <a:latin typeface="+mn-lt"/>
                <a:ea typeface="+mn-ea"/>
                <a:cs typeface="+mn-cs"/>
              </a:rPr>
              <a:t>　明確になればよいと思います。</a:t>
            </a: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effectLst/>
                <a:latin typeface="+mn-lt"/>
                <a:ea typeface="+mn-ea"/>
                <a:cs typeface="+mn-cs"/>
              </a:rPr>
              <a:t>目標その</a:t>
            </a:r>
            <a:r>
              <a:rPr lang="en-US" altLang="ja-JP" sz="1200" kern="1200" dirty="0" smtClean="0">
                <a:solidFill>
                  <a:schemeClr val="tx1"/>
                </a:solidFill>
                <a:effectLst/>
                <a:latin typeface="+mn-lt"/>
                <a:ea typeface="+mn-ea"/>
                <a:cs typeface="+mn-cs"/>
              </a:rPr>
              <a:t>3</a:t>
            </a:r>
            <a:r>
              <a:rPr lang="ja-JP" altLang="en-US" sz="1200" kern="1200" dirty="0" smtClean="0">
                <a:solidFill>
                  <a:schemeClr val="tx1"/>
                </a:solidFill>
                <a:effectLst/>
                <a:latin typeface="+mn-lt"/>
                <a:ea typeface="+mn-ea"/>
                <a:cs typeface="+mn-cs"/>
              </a:rPr>
              <a:t>は、授業改善の為の評価計画でしたね。</a:t>
            </a: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effectLst/>
                <a:latin typeface="+mn-lt"/>
                <a:ea typeface="+mn-ea"/>
                <a:cs typeface="+mn-cs"/>
              </a:rPr>
              <a:t>　</a:t>
            </a: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effectLst/>
                <a:latin typeface="+mn-lt"/>
                <a:ea typeface="+mn-ea"/>
                <a:cs typeface="+mn-cs"/>
              </a:rPr>
              <a:t>　動画教材を効果的に組み合わせた授業のゴールとして、学生にどうなって欲しいか？それを測る評価方法は？</a:t>
            </a: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effectLst/>
                <a:latin typeface="+mn-lt"/>
                <a:ea typeface="+mn-ea"/>
                <a:cs typeface="+mn-cs"/>
              </a:rPr>
              <a:t>　評価を受けての改善サイクルを</a:t>
            </a:r>
            <a:r>
              <a:rPr lang="en-US" altLang="ja-JP" sz="1200" kern="1200" dirty="0" smtClean="0">
                <a:solidFill>
                  <a:schemeClr val="tx1"/>
                </a:solidFill>
                <a:effectLst/>
                <a:latin typeface="+mn-lt"/>
                <a:ea typeface="+mn-ea"/>
                <a:cs typeface="+mn-cs"/>
              </a:rPr>
              <a:t>ADDIE</a:t>
            </a:r>
            <a:r>
              <a:rPr lang="ja-JP" altLang="en-US" sz="1200" kern="1200" dirty="0" smtClean="0">
                <a:solidFill>
                  <a:schemeClr val="tx1"/>
                </a:solidFill>
                <a:effectLst/>
                <a:latin typeface="+mn-lt"/>
                <a:ea typeface="+mn-ea"/>
                <a:cs typeface="+mn-cs"/>
              </a:rPr>
              <a:t>モデルでくみ上げられたか？　もう一度チェックしてみてください。</a:t>
            </a:r>
            <a:endParaRPr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14</a:t>
            </a:fld>
            <a:endParaRPr lang="en-US"/>
          </a:p>
        </p:txBody>
      </p:sp>
    </p:spTree>
    <p:extLst>
      <p:ext uri="{BB962C8B-B14F-4D97-AF65-F5344CB8AC3E}">
        <p14:creationId xmlns:p14="http://schemas.microsoft.com/office/powerpoint/2010/main" val="1166914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kern="1200" dirty="0" smtClean="0">
                <a:solidFill>
                  <a:schemeClr val="tx1"/>
                </a:solidFill>
                <a:effectLst/>
                <a:latin typeface="+mn-lt"/>
                <a:ea typeface="+mn-ea"/>
                <a:cs typeface="+mn-cs"/>
              </a:rPr>
              <a:t>こうした目標と成果の目安を振り返りながら、自己評価と、今後授業の中に動画教材を組み込んで実施するためのアクションプランを書いてみてください。</a:t>
            </a:r>
            <a:endParaRPr lang="en-US" altLang="ja-JP"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時間は</a:t>
            </a:r>
            <a:r>
              <a:rPr lang="en-US" altLang="ja-JP" sz="1200" kern="1200" dirty="0" smtClean="0">
                <a:solidFill>
                  <a:schemeClr val="tx1"/>
                </a:solidFill>
                <a:effectLst/>
                <a:latin typeface="+mn-lt"/>
                <a:ea typeface="+mn-ea"/>
                <a:cs typeface="+mn-cs"/>
              </a:rPr>
              <a:t>10</a:t>
            </a:r>
            <a:r>
              <a:rPr lang="ja-JP" altLang="en-US" sz="1200" kern="1200" dirty="0" smtClean="0">
                <a:solidFill>
                  <a:schemeClr val="tx1"/>
                </a:solidFill>
                <a:effectLst/>
                <a:latin typeface="+mn-lt"/>
                <a:ea typeface="+mn-ea"/>
                <a:cs typeface="+mn-cs"/>
              </a:rPr>
              <a:t>分です。講師も巡回してますので、相談があれば手を挙げてください。</a:t>
            </a:r>
            <a:endParaRPr lang="en-US" altLang="ja-JP"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それでは始めてみてください。</a:t>
            </a:r>
            <a:endParaRPr lang="en-US" altLang="ja-JP"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15</a:t>
            </a:fld>
            <a:endParaRPr lang="en-US"/>
          </a:p>
        </p:txBody>
      </p:sp>
    </p:spTree>
    <p:extLst>
      <p:ext uri="{BB962C8B-B14F-4D97-AF65-F5344CB8AC3E}">
        <p14:creationId xmlns:p14="http://schemas.microsoft.com/office/powerpoint/2010/main" val="1593661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smtClean="0">
                <a:effectLst/>
              </a:rPr>
              <a:t>10</a:t>
            </a:r>
            <a:r>
              <a:rPr lang="ja-JP" altLang="en-US" dirty="0" smtClean="0">
                <a:effectLst/>
              </a:rPr>
              <a:t>分経ちましたので。アクションプランの記入を止めてください。</a:t>
            </a:r>
            <a:endParaRPr lang="en-US" altLang="ja-JP" dirty="0" smtClean="0">
              <a:effectLst/>
            </a:endParaRPr>
          </a:p>
          <a:p>
            <a:r>
              <a:rPr lang="ja-JP" altLang="en-US" dirty="0" smtClean="0">
                <a:effectLst/>
              </a:rPr>
              <a:t>続きは研修後に書いていただければと思います。</a:t>
            </a:r>
            <a:endParaRPr lang="en-US" altLang="ja-JP" dirty="0" smtClean="0">
              <a:effectLst/>
            </a:endParaRPr>
          </a:p>
          <a:p>
            <a:endParaRPr lang="en-US" altLang="ja-JP" dirty="0" smtClean="0">
              <a:effectLst/>
            </a:endParaRPr>
          </a:p>
          <a:p>
            <a:r>
              <a:rPr lang="ja-JP" altLang="en-US" dirty="0" smtClean="0">
                <a:effectLst/>
              </a:rPr>
              <a:t>それでは最後に本研修のまとめです。</a:t>
            </a:r>
            <a:endParaRPr lang="en-US" altLang="ja-JP" dirty="0" smtClean="0">
              <a:effectLst/>
            </a:endParaRPr>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16</a:t>
            </a:fld>
            <a:endParaRPr lang="en-US"/>
          </a:p>
        </p:txBody>
      </p:sp>
    </p:spTree>
    <p:extLst>
      <p:ext uri="{BB962C8B-B14F-4D97-AF65-F5344CB8AC3E}">
        <p14:creationId xmlns:p14="http://schemas.microsoft.com/office/powerpoint/2010/main" val="3630775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まず皆さんには事前学習・研修中も指導案シートを作っていただくことに集中してもらいました。</a:t>
            </a:r>
            <a:endParaRPr lang="en-US" altLang="ja-JP" dirty="0" smtClean="0"/>
          </a:p>
          <a:p>
            <a:endParaRPr lang="en-US" dirty="0" smtClean="0"/>
          </a:p>
          <a:p>
            <a:r>
              <a:rPr lang="ja-JP" altLang="en-US" dirty="0" smtClean="0"/>
              <a:t>動画教材を活用するためには、動画教材をどう使い、どう効果を上げるか？どういう効果が出れば成功か？をきちんと明確化してもらいたかったのです。</a:t>
            </a:r>
            <a:endParaRPr lang="en-US" altLang="ja-JP" dirty="0" smtClean="0"/>
          </a:p>
          <a:p>
            <a:endParaRPr lang="en-US" dirty="0" smtClean="0"/>
          </a:p>
          <a:p>
            <a:r>
              <a:rPr lang="ja-JP" altLang="en-US" dirty="0" smtClean="0"/>
              <a:t>いままでの経験から授業を行っていた部分をいちど指導案にまとめることで、見えてくることも多かったと思います。</a:t>
            </a:r>
            <a:endParaRPr lang="en-US" altLang="ja-JP" dirty="0" smtClean="0"/>
          </a:p>
          <a:p>
            <a:r>
              <a:rPr lang="ja-JP" altLang="en-US" dirty="0" smtClean="0"/>
              <a:t>チェックポイントは色々ありましたが、チェックポイントと指導案をもういちど修了課題までに照らし合わせてしっかりまとめましょう。</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17</a:t>
            </a:fld>
            <a:endParaRPr lang="en-US"/>
          </a:p>
        </p:txBody>
      </p:sp>
    </p:spTree>
    <p:extLst>
      <p:ext uri="{BB962C8B-B14F-4D97-AF65-F5344CB8AC3E}">
        <p14:creationId xmlns:p14="http://schemas.microsoft.com/office/powerpoint/2010/main" val="384332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動画教材に関しては、動画自体のクオリティのチェックポイントがありました。</a:t>
            </a:r>
            <a:endParaRPr lang="en-US" altLang="ja-JP" dirty="0" smtClean="0"/>
          </a:p>
          <a:p>
            <a:r>
              <a:rPr lang="ja-JP" altLang="en-US" dirty="0" smtClean="0"/>
              <a:t>特に重要なのは音声です。人は動画を見つつも、説明の音声が明瞭でなければ記憶に残りません。</a:t>
            </a:r>
            <a:endParaRPr lang="en-US" altLang="ja-JP" dirty="0" smtClean="0"/>
          </a:p>
          <a:p>
            <a:endParaRPr lang="en-US" dirty="0" smtClean="0"/>
          </a:p>
          <a:p>
            <a:r>
              <a:rPr lang="ja-JP" altLang="en-US" dirty="0" smtClean="0"/>
              <a:t>また教材としてのクオリティのチェックポイントは、授業との連携が明確か？効果をあげられる使い方になっているか？</a:t>
            </a:r>
            <a:endParaRPr lang="en-US" altLang="ja-JP" dirty="0" smtClean="0"/>
          </a:p>
          <a:p>
            <a:endParaRPr lang="en-US" dirty="0" smtClean="0"/>
          </a:p>
          <a:p>
            <a:r>
              <a:rPr lang="ja-JP" altLang="en-US" dirty="0" smtClean="0"/>
              <a:t>そして認知的配慮、わかりやすさ　の部分ですね。</a:t>
            </a:r>
            <a:endParaRPr lang="en-US" altLang="ja-JP" dirty="0" smtClean="0"/>
          </a:p>
          <a:p>
            <a:r>
              <a:rPr lang="ja-JP" altLang="en-US" dirty="0" smtClean="0"/>
              <a:t>動画の長さが</a:t>
            </a:r>
            <a:r>
              <a:rPr lang="en-US" altLang="ja-JP" dirty="0" smtClean="0"/>
              <a:t>5</a:t>
            </a:r>
            <a:r>
              <a:rPr lang="ja-JP" altLang="en-US" dirty="0" smtClean="0"/>
              <a:t>分以内と短くわかりやすいか？　</a:t>
            </a:r>
            <a:endParaRPr lang="en-US" altLang="ja-JP" dirty="0" smtClean="0"/>
          </a:p>
          <a:p>
            <a:r>
              <a:rPr lang="ja-JP" altLang="en-US" dirty="0" smtClean="0"/>
              <a:t>説明はこれ　ここ　など　分かりにくい言葉を使わず具体的に説明しているか？</a:t>
            </a:r>
            <a:endParaRPr lang="en-US" altLang="ja-JP" dirty="0" smtClean="0"/>
          </a:p>
          <a:p>
            <a:endParaRPr lang="en-US" altLang="ja-JP" dirty="0" smtClean="0"/>
          </a:p>
          <a:p>
            <a:r>
              <a:rPr lang="ja-JP" altLang="en-US" dirty="0" smtClean="0"/>
              <a:t>情緒的配慮というのは、やる気がおきる作りになっているか？です。</a:t>
            </a:r>
            <a:endParaRPr lang="en-US" altLang="ja-JP" dirty="0" smtClean="0"/>
          </a:p>
          <a:p>
            <a:r>
              <a:rPr lang="ja-JP" altLang="en-US" dirty="0" smtClean="0"/>
              <a:t>興味を引き付けられる、自分事にできる仕掛けや出来そうと思える難易度などです。</a:t>
            </a:r>
            <a:endParaRPr lang="en-US" altLang="ja-JP" dirty="0" smtClean="0"/>
          </a:p>
          <a:p>
            <a:endParaRPr lang="en-US" altLang="ja-JP" dirty="0" smtClean="0"/>
          </a:p>
          <a:p>
            <a:r>
              <a:rPr lang="ja-JP" altLang="en-US" dirty="0" smtClean="0"/>
              <a:t>その他いろいろありますが、すべてでなくてもいいです。</a:t>
            </a:r>
            <a:endParaRPr lang="en-US" altLang="ja-JP" dirty="0" smtClean="0"/>
          </a:p>
          <a:p>
            <a:r>
              <a:rPr lang="ja-JP" altLang="en-US" dirty="0" smtClean="0"/>
              <a:t>重要なポイントはしっかりと網羅するようにしましょう。</a:t>
            </a:r>
            <a:endParaRPr lang="en-US" altLang="ja-JP" dirty="0" smtClean="0"/>
          </a:p>
          <a:p>
            <a:endParaRPr lang="en-US" altLang="ja-JP" dirty="0" smtClean="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18</a:t>
            </a:fld>
            <a:endParaRPr lang="en-US"/>
          </a:p>
        </p:txBody>
      </p:sp>
    </p:spTree>
    <p:extLst>
      <p:ext uri="{BB962C8B-B14F-4D97-AF65-F5344CB8AC3E}">
        <p14:creationId xmlns:p14="http://schemas.microsoft.com/office/powerpoint/2010/main" val="2426366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そしてなによりも、</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これから皆さんに授業の中で動画を効果的に使った授業を実施してもらうために</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・動画教材をいつ、どのように、何のために使われるか？</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・どう評価するか？</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・動画を組み合わせてどう学習活動させるか？</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をしっかりと考えてみてください。</a:t>
            </a:r>
            <a:endParaRPr lang="en-US" altLang="ja-JP" dirty="0" smtClean="0"/>
          </a:p>
        </p:txBody>
      </p:sp>
      <p:sp>
        <p:nvSpPr>
          <p:cNvPr id="4" name="Slide Number Placeholder 3"/>
          <p:cNvSpPr>
            <a:spLocks noGrp="1"/>
          </p:cNvSpPr>
          <p:nvPr>
            <p:ph type="sldNum" sz="quarter" idx="5"/>
          </p:nvPr>
        </p:nvSpPr>
        <p:spPr/>
        <p:txBody>
          <a:bodyPr/>
          <a:lstStyle/>
          <a:p>
            <a:fld id="{65344FAB-ACF2-4948-B5E7-FB279489DCA4}" type="slidenum">
              <a:rPr lang="en-US" smtClean="0"/>
              <a:t>19</a:t>
            </a:fld>
            <a:endParaRPr lang="en-US"/>
          </a:p>
        </p:txBody>
      </p:sp>
    </p:spTree>
    <p:extLst>
      <p:ext uri="{BB962C8B-B14F-4D97-AF65-F5344CB8AC3E}">
        <p14:creationId xmlns:p14="http://schemas.microsoft.com/office/powerpoint/2010/main" val="330815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effectLst/>
              </a:rPr>
              <a:t>再度、本研修の目標を確認しておきましょう。</a:t>
            </a:r>
            <a:endParaRPr lang="en-US" altLang="ja-JP" dirty="0" smtClean="0">
              <a:effectLst/>
            </a:endParaRPr>
          </a:p>
          <a:p>
            <a:endParaRPr lang="en-US" altLang="ja-JP" dirty="0" smtClean="0"/>
          </a:p>
          <a:p>
            <a:r>
              <a:rPr lang="ja-JP" altLang="en-US" dirty="0" smtClean="0"/>
              <a:t>本研修を受講すると、以下の３点をできるようになることを目指しています。</a:t>
            </a:r>
            <a:endParaRPr lang="en-US" altLang="ja-JP" dirty="0" smtClean="0"/>
          </a:p>
          <a:p>
            <a:endParaRPr lang="en-US" altLang="ja-JP" dirty="0" smtClean="0"/>
          </a:p>
          <a:p>
            <a:pPr marL="0" indent="0">
              <a:buNone/>
            </a:pPr>
            <a:r>
              <a:rPr lang="en-US" altLang="ja-JP" dirty="0" smtClean="0"/>
              <a:t>1 </a:t>
            </a:r>
            <a:r>
              <a:rPr lang="ja-JP" altLang="en-US" dirty="0" smtClean="0"/>
              <a:t>学習効果を上げるための動画教材を設計、開発できる</a:t>
            </a:r>
            <a:endParaRPr lang="en-US" altLang="ja-JP" dirty="0" smtClean="0"/>
          </a:p>
          <a:p>
            <a:pPr marL="0" indent="0">
              <a:buNone/>
            </a:pPr>
            <a:r>
              <a:rPr lang="en-US" altLang="ja-JP" dirty="0" smtClean="0"/>
              <a:t>2 </a:t>
            </a:r>
            <a:r>
              <a:rPr lang="ja-JP" altLang="en-US" dirty="0" smtClean="0"/>
              <a:t>開発した動画教材を授業で有効的な活用法を説明できる</a:t>
            </a:r>
            <a:endParaRPr lang="en-US" altLang="ja-JP" dirty="0" smtClean="0"/>
          </a:p>
          <a:p>
            <a:pPr marL="0" indent="0">
              <a:buNone/>
            </a:pPr>
            <a:r>
              <a:rPr lang="en-US" altLang="ja-JP" dirty="0" smtClean="0"/>
              <a:t>3 </a:t>
            </a:r>
            <a:r>
              <a:rPr lang="ja-JP" altLang="en-US" dirty="0" smtClean="0"/>
              <a:t>動画教材を活用した授業を改善につなげるための評価を計画できる</a:t>
            </a:r>
            <a:endParaRPr lang="en-US" altLang="ja-JP" dirty="0" smtClean="0"/>
          </a:p>
          <a:p>
            <a:endParaRPr lang="en-US" altLang="ja-JP" dirty="0" smtClean="0"/>
          </a:p>
          <a:p>
            <a:r>
              <a:rPr lang="ja-JP" altLang="en-US" dirty="0" smtClean="0"/>
              <a:t>今日は、目標の</a:t>
            </a:r>
            <a:r>
              <a:rPr lang="en-US" altLang="ja-JP" dirty="0" smtClean="0"/>
              <a:t>3</a:t>
            </a:r>
            <a:r>
              <a:rPr lang="ja-JP" altLang="en-US" dirty="0" smtClean="0"/>
              <a:t>を中心に学習していきます。</a:t>
            </a:r>
            <a:endParaRPr lang="en-US" altLang="ja-JP" dirty="0" smtClean="0"/>
          </a:p>
          <a:p>
            <a:endParaRPr lang="en-US" altLang="ja-JP" dirty="0"/>
          </a:p>
        </p:txBody>
      </p:sp>
      <p:sp>
        <p:nvSpPr>
          <p:cNvPr id="4" name="Slide Number Placeholder 3"/>
          <p:cNvSpPr>
            <a:spLocks noGrp="1"/>
          </p:cNvSpPr>
          <p:nvPr>
            <p:ph type="sldNum" sz="quarter" idx="5"/>
          </p:nvPr>
        </p:nvSpPr>
        <p:spPr/>
        <p:txBody>
          <a:bodyPr/>
          <a:lstStyle/>
          <a:p>
            <a:fld id="{65344FAB-ACF2-4948-B5E7-FB279489DCA4}" type="slidenum">
              <a:rPr lang="en-US" smtClean="0"/>
              <a:t>2</a:t>
            </a:fld>
            <a:endParaRPr lang="en-US"/>
          </a:p>
        </p:txBody>
      </p:sp>
    </p:spTree>
    <p:extLst>
      <p:ext uri="{BB962C8B-B14F-4D97-AF65-F5344CB8AC3E}">
        <p14:creationId xmlns:p14="http://schemas.microsoft.com/office/powerpoint/2010/main" val="1287972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いま色々なリソースがあります。</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効果的な学習リソースの利用も考えてみてください。</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20</a:t>
            </a:fld>
            <a:endParaRPr lang="en-US"/>
          </a:p>
        </p:txBody>
      </p:sp>
    </p:spTree>
    <p:extLst>
      <p:ext uri="{BB962C8B-B14F-4D97-AF65-F5344CB8AC3E}">
        <p14:creationId xmlns:p14="http://schemas.microsoft.com/office/powerpoint/2010/main" val="3800170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そして何よりも、この研修で終わりにせず、実際に今後授業の中で、小さい規模からでいいです。</a:t>
            </a:r>
            <a:endParaRPr lang="en-US" altLang="ja-JP" dirty="0" smtClean="0"/>
          </a:p>
          <a:p>
            <a:r>
              <a:rPr lang="ja-JP" altLang="en-US" dirty="0" smtClean="0"/>
              <a:t>授業一コマからでもいいので、動画教材を組み込んだ授業を続けてください。そしてその効果を検証していってください。</a:t>
            </a:r>
            <a:endParaRPr lang="en-US" dirty="0" smtClean="0"/>
          </a:p>
          <a:p>
            <a:r>
              <a:rPr lang="ja-JP" altLang="en-US" dirty="0" smtClean="0"/>
              <a:t>きっと今までとは違う変化がみられることだと思います。</a:t>
            </a:r>
            <a:endParaRPr lang="en-US" dirty="0" smtClean="0"/>
          </a:p>
          <a:p>
            <a:r>
              <a:rPr lang="ja-JP" altLang="en-US" dirty="0" smtClean="0"/>
              <a:t>大事なのは、　実際に活用する　ということです。</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21</a:t>
            </a:fld>
            <a:endParaRPr lang="en-US"/>
          </a:p>
        </p:txBody>
      </p:sp>
    </p:spTree>
    <p:extLst>
      <p:ext uri="{BB962C8B-B14F-4D97-AF65-F5344CB8AC3E}">
        <p14:creationId xmlns:p14="http://schemas.microsoft.com/office/powerpoint/2010/main" val="746539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この研修では、機材やインフラ整備などの必要がほぼない、スマホと</a:t>
            </a:r>
            <a:r>
              <a:rPr kumimoji="1" lang="en-US" altLang="ja-JP" dirty="0" smtClean="0"/>
              <a:t>YouTube</a:t>
            </a:r>
            <a:r>
              <a:rPr kumimoji="1" lang="ja-JP" altLang="en-US" dirty="0" smtClean="0"/>
              <a:t>と</a:t>
            </a:r>
            <a:r>
              <a:rPr kumimoji="1" lang="en-US" altLang="ja-JP" dirty="0" err="1" smtClean="0"/>
              <a:t>GoogleClassroom</a:t>
            </a:r>
            <a:r>
              <a:rPr kumimoji="1" lang="ja-JP" altLang="en-US" dirty="0" smtClean="0"/>
              <a:t>で行いました。</a:t>
            </a:r>
            <a:endParaRPr kumimoji="1" lang="en-US" altLang="ja-JP" dirty="0" smtClean="0"/>
          </a:p>
          <a:p>
            <a:r>
              <a:rPr kumimoji="1" lang="ja-JP" altLang="en-US" dirty="0" smtClean="0"/>
              <a:t>スマホはご自身の、</a:t>
            </a:r>
            <a:r>
              <a:rPr kumimoji="1" lang="en-US" altLang="ja-JP" dirty="0" smtClean="0"/>
              <a:t>YouTube</a:t>
            </a:r>
            <a:r>
              <a:rPr kumimoji="1" lang="ja-JP" altLang="en-US" dirty="0" smtClean="0"/>
              <a:t>と</a:t>
            </a:r>
            <a:r>
              <a:rPr kumimoji="1" lang="en-US" altLang="ja-JP" dirty="0" smtClean="0"/>
              <a:t>Classroom</a:t>
            </a:r>
            <a:r>
              <a:rPr kumimoji="1" lang="ja-JP" altLang="en-US" dirty="0" smtClean="0"/>
              <a:t>は無料で使えます。</a:t>
            </a:r>
            <a:endParaRPr kumimoji="1" lang="en-US" altLang="ja-JP" dirty="0" smtClean="0"/>
          </a:p>
          <a:p>
            <a:r>
              <a:rPr kumimoji="1" lang="ja-JP" altLang="en-US" dirty="0" smtClean="0"/>
              <a:t>こうした支援ツールを効果的に使うことで、動画を活用した授業のハードルは下がりますよね。</a:t>
            </a:r>
            <a:endParaRPr kumimoji="1" lang="ja-JP" altLang="en-US" dirty="0"/>
          </a:p>
        </p:txBody>
      </p:sp>
      <p:sp>
        <p:nvSpPr>
          <p:cNvPr id="4" name="スライド番号プレースホルダー 3"/>
          <p:cNvSpPr>
            <a:spLocks noGrp="1"/>
          </p:cNvSpPr>
          <p:nvPr>
            <p:ph type="sldNum" sz="quarter" idx="10"/>
          </p:nvPr>
        </p:nvSpPr>
        <p:spPr/>
        <p:txBody>
          <a:bodyPr/>
          <a:lstStyle/>
          <a:p>
            <a:fld id="{65344FAB-ACF2-4948-B5E7-FB279489DCA4}" type="slidenum">
              <a:rPr lang="en-US" smtClean="0"/>
              <a:t>22</a:t>
            </a:fld>
            <a:endParaRPr lang="en-US"/>
          </a:p>
        </p:txBody>
      </p:sp>
    </p:spTree>
    <p:extLst>
      <p:ext uri="{BB962C8B-B14F-4D97-AF65-F5344CB8AC3E}">
        <p14:creationId xmlns:p14="http://schemas.microsoft.com/office/powerpoint/2010/main" val="532622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そして何よりも</a:t>
            </a:r>
            <a:r>
              <a:rPr kumimoji="1" lang="en-US" altLang="ja-JP" dirty="0" smtClean="0"/>
              <a:t>YouTube</a:t>
            </a:r>
            <a:r>
              <a:rPr kumimoji="1" lang="ja-JP" altLang="en-US" dirty="0" smtClean="0"/>
              <a:t>はカード機能で動画同志を動画内でリンクし合えます。</a:t>
            </a:r>
            <a:endParaRPr kumimoji="1" lang="en-US" altLang="ja-JP" dirty="0" smtClean="0"/>
          </a:p>
          <a:p>
            <a:r>
              <a:rPr kumimoji="1" lang="ja-JP" altLang="en-US" dirty="0" smtClean="0"/>
              <a:t>基礎的な部分はリンクに飛ばすことで、その動画で本当に必要なポイントを絞ることが出来るとともに、リンクで動画を繰り返し見る事を促すことができます。</a:t>
            </a:r>
            <a:endParaRPr kumimoji="1" lang="en-US" altLang="ja-JP" dirty="0" smtClean="0"/>
          </a:p>
          <a:p>
            <a:r>
              <a:rPr kumimoji="1" lang="en-US" altLang="ja-JP" dirty="0" smtClean="0"/>
              <a:t>YouTube</a:t>
            </a:r>
            <a:r>
              <a:rPr kumimoji="1" lang="ja-JP" altLang="en-US" dirty="0" smtClean="0"/>
              <a:t>をぜひ活用してください。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65344FAB-ACF2-4948-B5E7-FB279489DCA4}" type="slidenum">
              <a:rPr lang="en-US" smtClean="0"/>
              <a:t>23</a:t>
            </a:fld>
            <a:endParaRPr lang="en-US"/>
          </a:p>
        </p:txBody>
      </p:sp>
    </p:spTree>
    <p:extLst>
      <p:ext uri="{BB962C8B-B14F-4D97-AF65-F5344CB8AC3E}">
        <p14:creationId xmlns:p14="http://schemas.microsoft.com/office/powerpoint/2010/main" val="4059102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そして動画教材作りのポイントをおさらいします。</a:t>
            </a:r>
            <a:endParaRPr kumimoji="1" lang="en-US" altLang="ja-JP" dirty="0" smtClean="0"/>
          </a:p>
          <a:p>
            <a:endParaRPr kumimoji="1" lang="en-US" altLang="ja-JP" dirty="0" smtClean="0"/>
          </a:p>
          <a:p>
            <a:r>
              <a:rPr kumimoji="1" lang="ja-JP" altLang="en-US" dirty="0" smtClean="0"/>
              <a:t>動画は</a:t>
            </a:r>
            <a:r>
              <a:rPr kumimoji="1" lang="en-US" altLang="ja-JP" dirty="0" smtClean="0"/>
              <a:t>5</a:t>
            </a:r>
            <a:r>
              <a:rPr kumimoji="1" lang="ja-JP" altLang="en-US" dirty="0" smtClean="0"/>
              <a:t>分以内、短ければ短いほどいいです</a:t>
            </a:r>
            <a:endParaRPr kumimoji="1" lang="en-US" altLang="ja-JP" dirty="0" smtClean="0"/>
          </a:p>
          <a:p>
            <a:r>
              <a:rPr kumimoji="1" lang="ja-JP" altLang="en-US" dirty="0" smtClean="0"/>
              <a:t>動画</a:t>
            </a:r>
            <a:r>
              <a:rPr kumimoji="1" lang="en-US" altLang="ja-JP" dirty="0" smtClean="0"/>
              <a:t>1</a:t>
            </a:r>
            <a:r>
              <a:rPr kumimoji="1" lang="ja-JP" altLang="en-US" dirty="0" smtClean="0"/>
              <a:t>本につき、３～５個のポイントに絞りましょう！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ポイントを絞ったカンペをつくったら、最適なカメラアングルをメモしましょう。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この事前準備で、頭の中も整理され、撮影者にも意図が伝わり、動画教材が驚くほど効率的に撮影できます。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5344FAB-ACF2-4948-B5E7-FB279489DCA4}" type="slidenum">
              <a:rPr lang="en-US" smtClean="0"/>
              <a:t>24</a:t>
            </a:fld>
            <a:endParaRPr lang="en-US"/>
          </a:p>
        </p:txBody>
      </p:sp>
    </p:spTree>
    <p:extLst>
      <p:ext uri="{BB962C8B-B14F-4D97-AF65-F5344CB8AC3E}">
        <p14:creationId xmlns:p14="http://schemas.microsoft.com/office/powerpoint/2010/main" val="1470141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実際の撮影では、</a:t>
            </a:r>
            <a:endParaRPr kumimoji="1" lang="en-US" altLang="ja-JP" dirty="0" smtClean="0"/>
          </a:p>
          <a:p>
            <a:r>
              <a:rPr kumimoji="1" lang="ja-JP" altLang="en-US" dirty="0" smtClean="0"/>
              <a:t>撮影者は、音に気を付けましょう。光の当たり方にも気を使いましょう。</a:t>
            </a:r>
            <a:endParaRPr kumimoji="1" lang="en-US" altLang="ja-JP" dirty="0" smtClean="0"/>
          </a:p>
          <a:p>
            <a:r>
              <a:rPr kumimoji="1" lang="ja-JP" altLang="en-US" dirty="0" smtClean="0"/>
              <a:t>実演する講師の指示通りにスマホのカメラアングルを変えていきましょう。</a:t>
            </a:r>
            <a:endParaRPr kumimoji="1" lang="en-US" altLang="ja-JP" dirty="0" smtClean="0"/>
          </a:p>
          <a:p>
            <a:endParaRPr kumimoji="1" lang="en-US" altLang="ja-JP" dirty="0" smtClean="0"/>
          </a:p>
          <a:p>
            <a:r>
              <a:rPr kumimoji="1" lang="ja-JP" altLang="en-US" dirty="0" smtClean="0"/>
              <a:t>講師は最初と最後にポイントをしっかりと説明しましょう。</a:t>
            </a:r>
            <a:endParaRPr kumimoji="1" lang="en-US" altLang="ja-JP" dirty="0" smtClean="0"/>
          </a:p>
          <a:p>
            <a:r>
              <a:rPr kumimoji="1" lang="ja-JP" altLang="en-US" dirty="0" smtClean="0"/>
              <a:t>カメラアングルは支持しましょう。</a:t>
            </a:r>
            <a:endParaRPr kumimoji="1" lang="en-US" altLang="ja-JP" dirty="0" smtClean="0"/>
          </a:p>
          <a:p>
            <a:r>
              <a:rPr kumimoji="1" lang="ja-JP" altLang="en-US" dirty="0" smtClean="0"/>
              <a:t>説明は普段の話すスピードの</a:t>
            </a:r>
            <a:r>
              <a:rPr kumimoji="1" lang="en-US" altLang="ja-JP" dirty="0" smtClean="0"/>
              <a:t>7</a:t>
            </a:r>
            <a:r>
              <a:rPr kumimoji="1" lang="ja-JP" altLang="en-US" dirty="0" smtClean="0"/>
              <a:t>割くらいが一番聞きやすいです。</a:t>
            </a:r>
            <a:endParaRPr kumimoji="1" lang="en-US" altLang="ja-JP" dirty="0" smtClean="0"/>
          </a:p>
          <a:p>
            <a:r>
              <a:rPr kumimoji="1" lang="ja-JP" altLang="en-US" dirty="0" smtClean="0"/>
              <a:t>重要な部分、分かりにくい部分は繰り返しましょう。</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5344FAB-ACF2-4948-B5E7-FB279489DCA4}" type="slidenum">
              <a:rPr lang="en-US" smtClean="0"/>
              <a:t>25</a:t>
            </a:fld>
            <a:endParaRPr lang="en-US"/>
          </a:p>
        </p:txBody>
      </p:sp>
    </p:spTree>
    <p:extLst>
      <p:ext uri="{BB962C8B-B14F-4D97-AF65-F5344CB8AC3E}">
        <p14:creationId xmlns:p14="http://schemas.microsoft.com/office/powerpoint/2010/main" val="1424730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そして何よりも、先生がレクチャーの動画教材を作り続けなければいけない　と勘違いしないでください。</a:t>
            </a:r>
            <a:endParaRPr kumimoji="1" lang="en-US" altLang="ja-JP" dirty="0" smtClean="0"/>
          </a:p>
          <a:p>
            <a:endParaRPr kumimoji="1" lang="en-US" altLang="ja-JP" dirty="0" smtClean="0"/>
          </a:p>
          <a:p>
            <a:r>
              <a:rPr kumimoji="1" lang="ja-JP" altLang="en-US" dirty="0" smtClean="0"/>
              <a:t>動画教材作りの基礎を皆さんは習得しました。</a:t>
            </a:r>
            <a:endParaRPr kumimoji="1" lang="en-US" altLang="ja-JP" dirty="0" smtClean="0"/>
          </a:p>
          <a:p>
            <a:r>
              <a:rPr kumimoji="1" lang="ja-JP" altLang="en-US" dirty="0" smtClean="0"/>
              <a:t>あとはどう授業で活用するか？です。</a:t>
            </a:r>
            <a:endParaRPr kumimoji="1" lang="en-US" altLang="ja-JP" dirty="0" smtClean="0"/>
          </a:p>
          <a:p>
            <a:endParaRPr kumimoji="1" lang="en-US" altLang="ja-JP" dirty="0" smtClean="0"/>
          </a:p>
          <a:p>
            <a:r>
              <a:rPr kumimoji="1" lang="ja-JP" altLang="en-US" dirty="0" smtClean="0"/>
              <a:t>自分でアーカイブを増やしていく。</a:t>
            </a:r>
            <a:endParaRPr kumimoji="1" lang="en-US" altLang="ja-JP" dirty="0" smtClean="0"/>
          </a:p>
          <a:p>
            <a:r>
              <a:rPr kumimoji="1" lang="ja-JP" altLang="en-US" dirty="0" smtClean="0"/>
              <a:t>授業中に自分の所作を、日直の学生に撮影・アップしてもらう　その際に撮影ポイントを伝える。</a:t>
            </a:r>
            <a:endParaRPr kumimoji="1" lang="en-US" altLang="ja-JP" dirty="0" smtClean="0"/>
          </a:p>
          <a:p>
            <a:r>
              <a:rPr kumimoji="1" lang="ja-JP" altLang="en-US" dirty="0" smtClean="0"/>
              <a:t>学生同士で所作の振り返りのために撮影をしあう実習を組み込む、そのためにポイントを説明する。</a:t>
            </a:r>
            <a:endParaRPr kumimoji="1" lang="en-US" altLang="ja-JP" dirty="0" smtClean="0"/>
          </a:p>
          <a:p>
            <a:endParaRPr kumimoji="1" lang="en-US" altLang="ja-JP" dirty="0" smtClean="0"/>
          </a:p>
          <a:p>
            <a:r>
              <a:rPr kumimoji="1" lang="ja-JP" altLang="en-US" dirty="0" smtClean="0"/>
              <a:t>何も先生が自らつくるだけが、動画教材活用ではないということです。</a:t>
            </a:r>
            <a:endParaRPr kumimoji="1" lang="en-US" altLang="ja-JP" dirty="0" smtClean="0"/>
          </a:p>
          <a:p>
            <a:r>
              <a:rPr kumimoji="1" lang="ja-JP" altLang="en-US" dirty="0" smtClean="0"/>
              <a:t>効果的な動画教材の活用方法をこの研修で会得した知識で探ってください。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5344FAB-ACF2-4948-B5E7-FB279489DCA4}" type="slidenum">
              <a:rPr lang="en-US" smtClean="0"/>
              <a:t>26</a:t>
            </a:fld>
            <a:endParaRPr lang="en-US"/>
          </a:p>
        </p:txBody>
      </p:sp>
    </p:spTree>
    <p:extLst>
      <p:ext uri="{BB962C8B-B14F-4D97-AF65-F5344CB8AC3E}">
        <p14:creationId xmlns:p14="http://schemas.microsoft.com/office/powerpoint/2010/main" val="1512723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rPr>
              <a:t>お問い合わせ先を記しておきます。</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何か不都合ありましたらこちらに連絡ください。</a:t>
            </a:r>
            <a:endParaRPr kumimoji="1" lang="en-US" altLang="ja-JP" dirty="0" smtClean="0">
              <a:latin typeface="Meiryo UI" panose="020B0604030504040204" pitchFamily="50" charset="-128"/>
              <a:ea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枠内に連絡先メールアドレスをいれておく。</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お疲れ様でした。</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65344FAB-ACF2-4948-B5E7-FB279489DCA4}" type="slidenum">
              <a:rPr lang="en-US" smtClean="0"/>
              <a:t>27</a:t>
            </a:fld>
            <a:endParaRPr lang="en-US"/>
          </a:p>
        </p:txBody>
      </p:sp>
    </p:spTree>
    <p:extLst>
      <p:ext uri="{BB962C8B-B14F-4D97-AF65-F5344CB8AC3E}">
        <p14:creationId xmlns:p14="http://schemas.microsoft.com/office/powerpoint/2010/main" val="129425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b="0" kern="1200" dirty="0" smtClean="0">
                <a:solidFill>
                  <a:schemeClr val="tx1"/>
                </a:solidFill>
                <a:effectLst/>
                <a:latin typeface="+mn-lt"/>
                <a:ea typeface="+mn-ea"/>
                <a:cs typeface="+mn-cs"/>
              </a:rPr>
              <a:t>それでは</a:t>
            </a:r>
            <a:r>
              <a:rPr lang="en-US" altLang="ja-JP" sz="1200" b="0" kern="1200" dirty="0" smtClean="0">
                <a:solidFill>
                  <a:schemeClr val="tx1"/>
                </a:solidFill>
                <a:effectLst/>
                <a:latin typeface="+mn-lt"/>
                <a:ea typeface="+mn-ea"/>
                <a:cs typeface="+mn-cs"/>
              </a:rPr>
              <a:t>2</a:t>
            </a:r>
            <a:r>
              <a:rPr lang="ja-JP" altLang="en-US" sz="1200" b="0" kern="1200" dirty="0" smtClean="0">
                <a:solidFill>
                  <a:schemeClr val="tx1"/>
                </a:solidFill>
                <a:effectLst/>
                <a:latin typeface="+mn-lt"/>
                <a:ea typeface="+mn-ea"/>
                <a:cs typeface="+mn-cs"/>
              </a:rPr>
              <a:t>日目のスケジュールです。</a:t>
            </a:r>
            <a:endParaRPr lang="en-US" altLang="ja-JP" sz="1200" b="0" kern="1200" dirty="0" smtClean="0">
              <a:solidFill>
                <a:schemeClr val="tx1"/>
              </a:solidFill>
              <a:effectLst/>
              <a:latin typeface="+mn-lt"/>
              <a:ea typeface="+mn-ea"/>
              <a:cs typeface="+mn-cs"/>
            </a:endParaRPr>
          </a:p>
          <a:p>
            <a:r>
              <a:rPr lang="ja-JP" altLang="en-US" sz="1200" b="0" kern="1200" dirty="0" smtClean="0">
                <a:solidFill>
                  <a:schemeClr val="tx1"/>
                </a:solidFill>
                <a:effectLst/>
                <a:latin typeface="+mn-lt"/>
                <a:ea typeface="+mn-ea"/>
                <a:cs typeface="+mn-cs"/>
              </a:rPr>
              <a:t>昨日収録した動画教材をまずグループ間で共有しお互いを評価しましょう。</a:t>
            </a:r>
            <a:endParaRPr lang="en-US" altLang="ja-JP" sz="1200" b="0" kern="1200" dirty="0" smtClean="0">
              <a:solidFill>
                <a:schemeClr val="tx1"/>
              </a:solidFill>
              <a:effectLst/>
              <a:latin typeface="+mn-lt"/>
              <a:ea typeface="+mn-ea"/>
              <a:cs typeface="+mn-cs"/>
            </a:endParaRPr>
          </a:p>
          <a:p>
            <a:r>
              <a:rPr lang="ja-JP" altLang="en-US" sz="1200" b="0" kern="1200" dirty="0" smtClean="0">
                <a:solidFill>
                  <a:schemeClr val="tx1"/>
                </a:solidFill>
                <a:effectLst/>
                <a:latin typeface="+mn-lt"/>
                <a:ea typeface="+mn-ea"/>
                <a:cs typeface="+mn-cs"/>
              </a:rPr>
              <a:t>そしてグループ内で代表発表者を決めていただき、その方にグループ別発表１で発表いただきます。</a:t>
            </a:r>
            <a:endParaRPr lang="en-US" altLang="ja-JP" sz="1200" b="0" kern="1200" dirty="0" smtClean="0">
              <a:solidFill>
                <a:schemeClr val="tx1"/>
              </a:solidFill>
              <a:effectLst/>
              <a:latin typeface="+mn-lt"/>
              <a:ea typeface="+mn-ea"/>
              <a:cs typeface="+mn-cs"/>
            </a:endParaRPr>
          </a:p>
          <a:p>
            <a:endParaRPr lang="en-US" altLang="ja-JP" sz="1200" b="0" kern="1200" dirty="0" smtClean="0">
              <a:solidFill>
                <a:schemeClr val="tx1"/>
              </a:solidFill>
              <a:effectLst/>
              <a:latin typeface="+mn-lt"/>
              <a:ea typeface="+mn-ea"/>
              <a:cs typeface="+mn-cs"/>
            </a:endParaRPr>
          </a:p>
          <a:p>
            <a:r>
              <a:rPr lang="ja-JP" altLang="en-US" sz="1200" b="0" kern="1200" dirty="0" smtClean="0">
                <a:solidFill>
                  <a:schemeClr val="tx1"/>
                </a:solidFill>
                <a:effectLst/>
                <a:latin typeface="+mn-lt"/>
                <a:ea typeface="+mn-ea"/>
                <a:cs typeface="+mn-cs"/>
              </a:rPr>
              <a:t>各グループの発表を見ている発表グループ以外の方々には</a:t>
            </a:r>
            <a:endParaRPr lang="en-US" altLang="ja-JP" sz="1200" b="0" kern="1200" dirty="0" smtClean="0">
              <a:solidFill>
                <a:schemeClr val="tx1"/>
              </a:solidFill>
              <a:effectLst/>
              <a:latin typeface="+mn-lt"/>
              <a:ea typeface="+mn-ea"/>
              <a:cs typeface="+mn-cs"/>
            </a:endParaRPr>
          </a:p>
          <a:p>
            <a:r>
              <a:rPr lang="ja-JP" altLang="en-US" sz="1200" b="0" kern="1200" dirty="0" smtClean="0">
                <a:solidFill>
                  <a:schemeClr val="tx1"/>
                </a:solidFill>
                <a:effectLst/>
                <a:latin typeface="+mn-lt"/>
                <a:ea typeface="+mn-ea"/>
                <a:cs typeface="+mn-cs"/>
              </a:rPr>
              <a:t>付箋に　良い点・改善点などを記入いただき、紙に貼ってまとめていただきます。</a:t>
            </a:r>
            <a:endParaRPr lang="en-US" altLang="ja-JP" sz="1200" b="0" kern="1200" dirty="0" smtClean="0">
              <a:solidFill>
                <a:schemeClr val="tx1"/>
              </a:solidFill>
              <a:effectLst/>
              <a:latin typeface="+mn-lt"/>
              <a:ea typeface="+mn-ea"/>
              <a:cs typeface="+mn-cs"/>
            </a:endParaRPr>
          </a:p>
          <a:p>
            <a:endParaRPr lang="en-US" altLang="ja-JP" sz="1200" b="0" kern="1200" dirty="0" smtClean="0">
              <a:solidFill>
                <a:schemeClr val="tx1"/>
              </a:solidFill>
              <a:effectLst/>
              <a:latin typeface="+mn-lt"/>
              <a:ea typeface="+mn-ea"/>
              <a:cs typeface="+mn-cs"/>
            </a:endParaRPr>
          </a:p>
          <a:p>
            <a:r>
              <a:rPr lang="ja-JP" altLang="en-US" sz="1200" b="0" kern="1200" dirty="0" smtClean="0">
                <a:solidFill>
                  <a:schemeClr val="tx1"/>
                </a:solidFill>
                <a:effectLst/>
                <a:latin typeface="+mn-lt"/>
                <a:ea typeface="+mn-ea"/>
                <a:cs typeface="+mn-cs"/>
              </a:rPr>
              <a:t>グループ発表後、発表グループにそのフィードバックの紙を渡してもらい、すべての発表が終わったら、　フィードバックを元に改善をしてもらい、再び発表者の動画を再収録してもらいます。</a:t>
            </a:r>
            <a:endParaRPr lang="en-US" altLang="ja-JP" sz="1200" b="0" kern="1200" dirty="0" smtClean="0">
              <a:solidFill>
                <a:schemeClr val="tx1"/>
              </a:solidFill>
              <a:effectLst/>
              <a:latin typeface="+mn-lt"/>
              <a:ea typeface="+mn-ea"/>
              <a:cs typeface="+mn-cs"/>
            </a:endParaRPr>
          </a:p>
          <a:p>
            <a:endParaRPr lang="en-US" altLang="ja-JP" sz="1200" b="0" kern="1200" dirty="0" smtClean="0">
              <a:solidFill>
                <a:schemeClr val="tx1"/>
              </a:solidFill>
              <a:effectLst/>
              <a:latin typeface="+mn-lt"/>
              <a:ea typeface="+mn-ea"/>
              <a:cs typeface="+mn-cs"/>
            </a:endParaRPr>
          </a:p>
          <a:p>
            <a:r>
              <a:rPr lang="ja-JP" altLang="en-US" sz="1200" b="0" kern="1200" dirty="0" smtClean="0">
                <a:solidFill>
                  <a:schemeClr val="tx1"/>
                </a:solidFill>
                <a:effectLst/>
                <a:latin typeface="+mn-lt"/>
                <a:ea typeface="+mn-ea"/>
                <a:cs typeface="+mn-cs"/>
              </a:rPr>
              <a:t>その再収録したものを発表いただきます。</a:t>
            </a:r>
            <a:endParaRPr lang="en-US" altLang="ja-JP" sz="1200" b="0" kern="1200" dirty="0" smtClean="0">
              <a:solidFill>
                <a:schemeClr val="tx1"/>
              </a:solidFill>
              <a:effectLst/>
              <a:latin typeface="+mn-lt"/>
              <a:ea typeface="+mn-ea"/>
              <a:cs typeface="+mn-cs"/>
            </a:endParaRPr>
          </a:p>
          <a:p>
            <a:endParaRPr lang="en-US" altLang="ja-JP" sz="1200" b="0" kern="1200" dirty="0" smtClean="0">
              <a:solidFill>
                <a:schemeClr val="tx1"/>
              </a:solidFill>
              <a:effectLst/>
              <a:latin typeface="+mn-lt"/>
              <a:ea typeface="+mn-ea"/>
              <a:cs typeface="+mn-cs"/>
            </a:endParaRPr>
          </a:p>
          <a:p>
            <a:r>
              <a:rPr lang="ja-JP" altLang="en-US" sz="1200" b="0" kern="1200" dirty="0" smtClean="0">
                <a:solidFill>
                  <a:schemeClr val="tx1"/>
                </a:solidFill>
                <a:effectLst/>
                <a:latin typeface="+mn-lt"/>
                <a:ea typeface="+mn-ea"/>
                <a:cs typeface="+mn-cs"/>
              </a:rPr>
              <a:t>発表後本研修のまとめをお話しします。</a:t>
            </a:r>
            <a:endParaRPr lang="en-US" altLang="ja-JP" sz="1200" b="0" kern="1200" dirty="0" smtClean="0">
              <a:solidFill>
                <a:schemeClr val="tx1"/>
              </a:solidFill>
              <a:effectLst/>
              <a:latin typeface="+mn-lt"/>
              <a:ea typeface="+mn-ea"/>
              <a:cs typeface="+mn-cs"/>
            </a:endParaRPr>
          </a:p>
          <a:p>
            <a:r>
              <a:rPr lang="ja-JP" altLang="en-US" sz="1200" b="0" kern="1200" dirty="0" smtClean="0">
                <a:solidFill>
                  <a:schemeClr val="tx1"/>
                </a:solidFill>
                <a:effectLst/>
                <a:latin typeface="+mn-lt"/>
                <a:ea typeface="+mn-ea"/>
                <a:cs typeface="+mn-cs"/>
              </a:rPr>
              <a:t>その後、今後授業で活用するためのアクションプランを記載いただき、研修は修了します。</a:t>
            </a:r>
            <a:endParaRPr lang="en-US" altLang="ja-JP"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a:t>
            </a:fld>
            <a:endParaRPr lang="en-US"/>
          </a:p>
        </p:txBody>
      </p:sp>
    </p:spTree>
    <p:extLst>
      <p:ext uri="{BB962C8B-B14F-4D97-AF65-F5344CB8AC3E}">
        <p14:creationId xmlns:p14="http://schemas.microsoft.com/office/powerpoint/2010/main" val="394251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4</a:t>
            </a:fld>
            <a:endParaRPr lang="en-US"/>
          </a:p>
        </p:txBody>
      </p:sp>
    </p:spTree>
    <p:extLst>
      <p:ext uri="{BB962C8B-B14F-4D97-AF65-F5344CB8AC3E}">
        <p14:creationId xmlns:p14="http://schemas.microsoft.com/office/powerpoint/2010/main" val="85473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kern="1200" dirty="0" smtClean="0">
                <a:solidFill>
                  <a:schemeClr val="tx1"/>
                </a:solidFill>
                <a:effectLst/>
                <a:latin typeface="+mn-lt"/>
                <a:ea typeface="+mn-ea"/>
                <a:cs typeface="+mn-cs"/>
              </a:rPr>
              <a:t>それではグループ内で各メンバー、指導案シート</a:t>
            </a:r>
            <a:r>
              <a:rPr lang="en-US" altLang="ja-JP" sz="1200" kern="1200" dirty="0" smtClean="0">
                <a:solidFill>
                  <a:schemeClr val="tx1"/>
                </a:solidFill>
                <a:effectLst/>
                <a:latin typeface="+mn-lt"/>
                <a:ea typeface="+mn-ea"/>
                <a:cs typeface="+mn-cs"/>
              </a:rPr>
              <a:t>No.1&amp;No.2</a:t>
            </a:r>
            <a:r>
              <a:rPr lang="ja-JP" altLang="en-US" sz="1200" kern="1200" dirty="0" smtClean="0">
                <a:solidFill>
                  <a:schemeClr val="tx1"/>
                </a:solidFill>
                <a:effectLst/>
                <a:latin typeface="+mn-lt"/>
                <a:ea typeface="+mn-ea"/>
                <a:cs typeface="+mn-cs"/>
              </a:rPr>
              <a:t>を発表いただき、昨日録画した動画教材を見せて、他のメンバーからフィードバックをもらってください。</a:t>
            </a:r>
            <a:endParaRPr lang="en-US" altLang="ja-JP" sz="1200" kern="1200" dirty="0" smtClean="0">
              <a:solidFill>
                <a:schemeClr val="tx1"/>
              </a:solidFill>
              <a:effectLst/>
              <a:latin typeface="+mn-lt"/>
              <a:ea typeface="+mn-ea"/>
              <a:cs typeface="+mn-cs"/>
            </a:endParaRPr>
          </a:p>
          <a:p>
            <a:r>
              <a:rPr lang="en-US" altLang="ja-JP" sz="1200" kern="1200" dirty="0" smtClean="0">
                <a:solidFill>
                  <a:schemeClr val="tx1"/>
                </a:solidFill>
                <a:effectLst/>
                <a:latin typeface="+mn-lt"/>
                <a:ea typeface="+mn-ea"/>
                <a:cs typeface="+mn-cs"/>
              </a:rPr>
              <a:t>1</a:t>
            </a:r>
            <a:r>
              <a:rPr lang="ja-JP" altLang="en-US" sz="1200" kern="1200" dirty="0" smtClean="0">
                <a:solidFill>
                  <a:schemeClr val="tx1"/>
                </a:solidFill>
                <a:effectLst/>
                <a:latin typeface="+mn-lt"/>
                <a:ea typeface="+mn-ea"/>
                <a:cs typeface="+mn-cs"/>
              </a:rPr>
              <a:t>人</a:t>
            </a:r>
            <a:r>
              <a:rPr lang="en-US" altLang="ja-JP" sz="1200" kern="1200" dirty="0" smtClean="0">
                <a:solidFill>
                  <a:schemeClr val="tx1"/>
                </a:solidFill>
                <a:effectLst/>
                <a:latin typeface="+mn-lt"/>
                <a:ea typeface="+mn-ea"/>
                <a:cs typeface="+mn-cs"/>
              </a:rPr>
              <a:t>5</a:t>
            </a:r>
            <a:r>
              <a:rPr lang="ja-JP" altLang="en-US" sz="1200" kern="1200" dirty="0" smtClean="0">
                <a:solidFill>
                  <a:schemeClr val="tx1"/>
                </a:solidFill>
                <a:effectLst/>
                <a:latin typeface="+mn-lt"/>
                <a:ea typeface="+mn-ea"/>
                <a:cs typeface="+mn-cs"/>
              </a:rPr>
              <a:t>分です。他のメンバーは良い点・改善点を出してあげてください。</a:t>
            </a:r>
            <a:endParaRPr lang="en-US" altLang="ja-JP"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グループ活動後、グループの代表発表者を決めてください。</a:t>
            </a:r>
            <a:endParaRPr lang="en-US" altLang="ja-JP"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その方に前に出て発表していただきます。</a:t>
            </a:r>
            <a:endParaRPr lang="en-US" altLang="ja-JP" sz="1200" kern="1200" dirty="0" smtClean="0">
              <a:solidFill>
                <a:schemeClr val="tx1"/>
              </a:solidFill>
              <a:effectLst/>
              <a:latin typeface="+mn-lt"/>
              <a:ea typeface="+mn-ea"/>
              <a:cs typeface="+mn-cs"/>
            </a:endParaRPr>
          </a:p>
          <a:p>
            <a:r>
              <a:rPr lang="ja-JP" altLang="en-US" sz="1200" kern="1200" dirty="0" smtClean="0">
                <a:solidFill>
                  <a:schemeClr val="tx1"/>
                </a:solidFill>
                <a:effectLst/>
                <a:latin typeface="+mn-lt"/>
                <a:ea typeface="+mn-ea"/>
                <a:cs typeface="+mn-cs"/>
              </a:rPr>
              <a:t>それでは今から</a:t>
            </a:r>
            <a:r>
              <a:rPr lang="en-US" altLang="ja-JP" sz="1200" kern="1200" dirty="0" smtClean="0">
                <a:solidFill>
                  <a:schemeClr val="tx1"/>
                </a:solidFill>
                <a:effectLst/>
                <a:latin typeface="+mn-lt"/>
                <a:ea typeface="+mn-ea"/>
                <a:cs typeface="+mn-cs"/>
              </a:rPr>
              <a:t>20</a:t>
            </a:r>
            <a:r>
              <a:rPr lang="ja-JP" altLang="en-US" sz="1200" kern="1200" dirty="0" smtClean="0">
                <a:solidFill>
                  <a:schemeClr val="tx1"/>
                </a:solidFill>
                <a:effectLst/>
                <a:latin typeface="+mn-lt"/>
                <a:ea typeface="+mn-ea"/>
                <a:cs typeface="+mn-cs"/>
              </a:rPr>
              <a:t>分です。始めてください。</a:t>
            </a:r>
            <a:endParaRPr lang="en-US" altLang="ja-JP"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5</a:t>
            </a:fld>
            <a:endParaRPr lang="en-US"/>
          </a:p>
        </p:txBody>
      </p:sp>
    </p:spTree>
    <p:extLst>
      <p:ext uri="{BB962C8B-B14F-4D97-AF65-F5344CB8AC3E}">
        <p14:creationId xmlns:p14="http://schemas.microsoft.com/office/powerpoint/2010/main" val="187117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effectLst/>
              </a:rPr>
              <a:t>はい、それでは時間になりましたのでグループワークを一旦止めてください。</a:t>
            </a:r>
            <a:endParaRPr lang="en-US" altLang="ja-JP" dirty="0" smtClean="0">
              <a:effectLst/>
            </a:endParaRPr>
          </a:p>
          <a:p>
            <a:r>
              <a:rPr lang="ja-JP" altLang="en-US" dirty="0" smtClean="0"/>
              <a:t>各グループの発表者は決まりましたでしょうか？</a:t>
            </a:r>
            <a:endParaRPr lang="en-US" altLang="ja-JP" dirty="0" smtClean="0"/>
          </a:p>
          <a:p>
            <a:endParaRPr lang="en-US" altLang="ja-JP" dirty="0" smtClean="0"/>
          </a:p>
          <a:p>
            <a:r>
              <a:rPr lang="ja-JP" altLang="en-US" dirty="0" smtClean="0"/>
              <a:t>それでは各グループの代表者による発表に移りたいと思います。</a:t>
            </a:r>
            <a:endParaRPr lang="en-US" altLang="ja-JP" dirty="0" smtClean="0"/>
          </a:p>
          <a:p>
            <a:r>
              <a:rPr lang="ja-JP" altLang="en-US" dirty="0" smtClean="0"/>
              <a:t>書画カメラに指導案シートを投影していただき、授業の設計について説明いただきます。</a:t>
            </a:r>
            <a:endParaRPr lang="en-US" altLang="ja-JP" dirty="0" smtClean="0"/>
          </a:p>
          <a:p>
            <a:r>
              <a:rPr lang="ja-JP" altLang="en-US" dirty="0" smtClean="0"/>
              <a:t>どんな授業で、どこで動画を用いて活用し、どう評価を付けるか？をお話しください。</a:t>
            </a:r>
            <a:endParaRPr lang="en-US" altLang="ja-JP" dirty="0" smtClean="0"/>
          </a:p>
          <a:p>
            <a:endParaRPr lang="en-US" altLang="ja-JP" dirty="0" smtClean="0"/>
          </a:p>
          <a:p>
            <a:r>
              <a:rPr lang="ja-JP" altLang="en-US" dirty="0" smtClean="0"/>
              <a:t>その後動画を視聴してもらってください。</a:t>
            </a:r>
            <a:endParaRPr lang="en-US" altLang="ja-JP" dirty="0" smtClean="0"/>
          </a:p>
          <a:p>
            <a:endParaRPr lang="en-US" altLang="ja-JP" dirty="0" smtClean="0"/>
          </a:p>
          <a:p>
            <a:r>
              <a:rPr lang="ja-JP" altLang="en-US" dirty="0" smtClean="0"/>
              <a:t>発表者グループ以外の方は、改善提案をポストイットに記入してグループ名の模造紙に貼ってまとめてください。</a:t>
            </a:r>
            <a:endParaRPr lang="en-US" altLang="ja-JP" dirty="0" smtClean="0"/>
          </a:p>
          <a:p>
            <a:endParaRPr lang="en-US" altLang="ja-JP" dirty="0" smtClean="0"/>
          </a:p>
          <a:p>
            <a:r>
              <a:rPr lang="ja-JP" altLang="en-US" dirty="0" smtClean="0"/>
              <a:t>発表の入れ替えの際に、当該グループに改善提案の模造紙をお渡しください。あとで改善検討の際の材料にします。</a:t>
            </a:r>
            <a:endParaRPr lang="en-US" altLang="ja-JP" dirty="0" smtClean="0"/>
          </a:p>
          <a:p>
            <a:endParaRPr lang="en-US" altLang="ja-JP" dirty="0" smtClean="0"/>
          </a:p>
          <a:p>
            <a:r>
              <a:rPr lang="ja-JP" altLang="en-US" dirty="0" smtClean="0"/>
              <a:t>それでは○グループから発表お願いいたします。</a:t>
            </a:r>
            <a:endParaRPr lang="en-US" altLang="ja-JP" dirty="0" smtClean="0"/>
          </a:p>
          <a:p>
            <a:r>
              <a:rPr lang="ja-JP" altLang="en-US" dirty="0" smtClean="0"/>
              <a:t>（</a:t>
            </a:r>
            <a:r>
              <a:rPr lang="en-US" altLang="ja-JP" dirty="0" smtClean="0"/>
              <a:t>※</a:t>
            </a:r>
            <a:r>
              <a:rPr lang="ja-JP" altLang="en-US" dirty="0" smtClean="0"/>
              <a:t>グループごと順番に発表してもらう　</a:t>
            </a:r>
            <a:r>
              <a:rPr lang="en-US" altLang="ja-JP" dirty="0" smtClean="0"/>
              <a:t>※</a:t>
            </a:r>
            <a:r>
              <a:rPr lang="ja-JP" altLang="en-US" dirty="0" smtClean="0"/>
              <a:t>講師のフィードバックはとくになし）</a:t>
            </a:r>
            <a:endParaRPr lang="en-US" altLang="ja-JP" dirty="0" smtClean="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6</a:t>
            </a:fld>
            <a:endParaRPr lang="en-US"/>
          </a:p>
        </p:txBody>
      </p:sp>
    </p:spTree>
    <p:extLst>
      <p:ext uri="{BB962C8B-B14F-4D97-AF65-F5344CB8AC3E}">
        <p14:creationId xmlns:p14="http://schemas.microsoft.com/office/powerpoint/2010/main" val="266362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effectLst/>
              </a:rPr>
              <a:t>それでは各グループの発表お疲れ様でした。</a:t>
            </a:r>
            <a:endParaRPr lang="en-US" altLang="ja-JP" dirty="0" smtClean="0">
              <a:effectLst/>
            </a:endParaRPr>
          </a:p>
          <a:p>
            <a:r>
              <a:rPr lang="ja-JP" altLang="en-US" dirty="0" smtClean="0">
                <a:effectLst/>
              </a:rPr>
              <a:t>今から改善提案を元に、代表発表者の方の動画のブラッシュアップを検討してください。</a:t>
            </a:r>
            <a:endParaRPr lang="en-US" altLang="ja-JP" dirty="0" smtClean="0">
              <a:effectLst/>
            </a:endParaRPr>
          </a:p>
          <a:p>
            <a:r>
              <a:rPr lang="ja-JP" altLang="en-US" dirty="0" smtClean="0"/>
              <a:t>時間は</a:t>
            </a:r>
            <a:r>
              <a:rPr lang="en-US" altLang="ja-JP" dirty="0" smtClean="0"/>
              <a:t>10</a:t>
            </a:r>
            <a:r>
              <a:rPr lang="ja-JP" altLang="en-US" dirty="0" smtClean="0"/>
              <a:t>分となります。</a:t>
            </a:r>
            <a:endParaRPr lang="en-US" altLang="ja-JP" dirty="0" smtClean="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7</a:t>
            </a:fld>
            <a:endParaRPr lang="en-US"/>
          </a:p>
        </p:txBody>
      </p:sp>
    </p:spTree>
    <p:extLst>
      <p:ext uri="{BB962C8B-B14F-4D97-AF65-F5344CB8AC3E}">
        <p14:creationId xmlns:p14="http://schemas.microsoft.com/office/powerpoint/2010/main" val="230486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それでは、</a:t>
            </a:r>
            <a:r>
              <a:rPr lang="en-US" altLang="ja-JP" dirty="0" smtClean="0"/>
              <a:t>10</a:t>
            </a:r>
            <a:r>
              <a:rPr lang="ja-JP" altLang="en-US" dirty="0" smtClean="0"/>
              <a:t>分経ちましたので、今度は個人の動画教材の見直しをしてください。</a:t>
            </a:r>
            <a:endParaRPr lang="en-US" altLang="ja-JP" dirty="0" smtClean="0"/>
          </a:p>
          <a:p>
            <a:r>
              <a:rPr lang="ja-JP" altLang="en-US" dirty="0" smtClean="0"/>
              <a:t>先ほどグループワークで、フィードバックを受けたと思います。</a:t>
            </a:r>
            <a:endParaRPr lang="en-US" altLang="ja-JP" dirty="0" smtClean="0"/>
          </a:p>
          <a:p>
            <a:endParaRPr lang="en-US" altLang="ja-JP" dirty="0" smtClean="0"/>
          </a:p>
          <a:p>
            <a:r>
              <a:rPr lang="ja-JP" altLang="en-US" dirty="0" smtClean="0"/>
              <a:t>どこを改善すればよりよくなるか？を考えながら指導案シート</a:t>
            </a:r>
            <a:r>
              <a:rPr lang="en-US" altLang="ja-JP" dirty="0" smtClean="0"/>
              <a:t>No.1&amp;No.2</a:t>
            </a:r>
            <a:r>
              <a:rPr lang="ja-JP" altLang="en-US" dirty="0" smtClean="0"/>
              <a:t>と技術指導まとめシートを修正してください。</a:t>
            </a:r>
            <a:endParaRPr lang="en-US" altLang="ja-JP" dirty="0" smtClean="0"/>
          </a:p>
          <a:p>
            <a:r>
              <a:rPr lang="ja-JP" altLang="en-US" dirty="0" smtClean="0"/>
              <a:t>また撮影の際によりよくなる工夫を入れて再撮影に備えましょう。</a:t>
            </a:r>
            <a:endParaRPr lang="en-US" altLang="ja-JP" dirty="0" smtClean="0"/>
          </a:p>
          <a:p>
            <a:endParaRPr lang="en-US" altLang="ja-JP" dirty="0" smtClean="0"/>
          </a:p>
          <a:p>
            <a:r>
              <a:rPr lang="ja-JP" altLang="en-US" dirty="0" smtClean="0"/>
              <a:t>今から</a:t>
            </a:r>
            <a:r>
              <a:rPr lang="en-US" altLang="ja-JP" dirty="0" smtClean="0"/>
              <a:t>20</a:t>
            </a:r>
            <a:r>
              <a:rPr lang="ja-JP" altLang="en-US" dirty="0" smtClean="0"/>
              <a:t>分です。それでは始めてください。</a:t>
            </a:r>
            <a:endParaRPr lang="en-US" altLang="ja-JP" dirty="0" smtClean="0"/>
          </a:p>
          <a:p>
            <a:r>
              <a:rPr lang="ja-JP" altLang="en-US" dirty="0" smtClean="0"/>
              <a:t>何か不明点あれば講師が巡回しておりますので声をかけてください。</a:t>
            </a:r>
            <a:endParaRPr lang="en-US" altLang="ja-JP" dirty="0" smtClean="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8</a:t>
            </a:fld>
            <a:endParaRPr lang="en-US"/>
          </a:p>
        </p:txBody>
      </p:sp>
    </p:spTree>
    <p:extLst>
      <p:ext uri="{BB962C8B-B14F-4D97-AF65-F5344CB8AC3E}">
        <p14:creationId xmlns:p14="http://schemas.microsoft.com/office/powerpoint/2010/main" val="3359042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effectLst/>
              </a:rPr>
              <a:t>それでは動画教材の見直しを終えて、再撮影に入っていきましょう。</a:t>
            </a:r>
            <a:endParaRPr lang="en-US" altLang="ja-JP" dirty="0" smtClean="0">
              <a:effectLst/>
            </a:endParaRPr>
          </a:p>
          <a:p>
            <a:r>
              <a:rPr lang="ja-JP" altLang="en-US" dirty="0" smtClean="0">
                <a:effectLst/>
              </a:rPr>
              <a:t>撮影・共有の仕方は</a:t>
            </a:r>
            <a:r>
              <a:rPr lang="en-US" altLang="ja-JP" dirty="0" smtClean="0">
                <a:effectLst/>
              </a:rPr>
              <a:t>1</a:t>
            </a:r>
            <a:r>
              <a:rPr lang="ja-JP" altLang="en-US" dirty="0" smtClean="0">
                <a:effectLst/>
              </a:rPr>
              <a:t>回目と同じです。撮影した動画を</a:t>
            </a:r>
            <a:r>
              <a:rPr lang="en-US" altLang="ja-JP" dirty="0" err="1" smtClean="0">
                <a:effectLst/>
              </a:rPr>
              <a:t>GoogleClassroom</a:t>
            </a:r>
            <a:r>
              <a:rPr lang="ja-JP" altLang="en-US" dirty="0" smtClean="0">
                <a:effectLst/>
              </a:rPr>
              <a:t>に共有してください。（</a:t>
            </a:r>
            <a:r>
              <a:rPr lang="en-US" altLang="ja-JP" dirty="0" smtClean="0">
                <a:effectLst/>
              </a:rPr>
              <a:t>2</a:t>
            </a:r>
            <a:r>
              <a:rPr lang="ja-JP" altLang="en-US" dirty="0" smtClean="0">
                <a:effectLst/>
              </a:rPr>
              <a:t>回目）などをタイトルの後に着けてもらうと分かりやすくなります。</a:t>
            </a:r>
            <a:endParaRPr lang="en-US" altLang="ja-JP" dirty="0" smtClean="0">
              <a:effectLst/>
            </a:endParaRPr>
          </a:p>
          <a:p>
            <a:endParaRPr lang="en-US" altLang="ja-JP" dirty="0" smtClean="0">
              <a:effectLst/>
            </a:endParaRPr>
          </a:p>
          <a:p>
            <a:r>
              <a:rPr lang="ja-JP" altLang="en-US" dirty="0" smtClean="0">
                <a:effectLst/>
              </a:rPr>
              <a:t>代表発表者の動画の再撮影はもちろん、皆さん個人の動画も再撮影しましょう。</a:t>
            </a:r>
            <a:endParaRPr lang="en-US" altLang="ja-JP" dirty="0" smtClean="0">
              <a:effectLst/>
            </a:endParaRPr>
          </a:p>
          <a:p>
            <a:r>
              <a:rPr lang="ja-JP" altLang="en-US" dirty="0" smtClean="0">
                <a:effectLst/>
              </a:rPr>
              <a:t>グループでお互いにスマホを渡して動画を撮りあってください。</a:t>
            </a:r>
            <a:endParaRPr lang="en-US" altLang="ja-JP" dirty="0" smtClean="0">
              <a:effectLst/>
            </a:endParaRPr>
          </a:p>
          <a:p>
            <a:endParaRPr lang="en-US" altLang="ja-JP" dirty="0" smtClean="0">
              <a:effectLst/>
            </a:endParaRPr>
          </a:p>
          <a:p>
            <a:r>
              <a:rPr lang="ja-JP" altLang="en-US" dirty="0" smtClean="0">
                <a:effectLst/>
              </a:rPr>
              <a:t>なるべく他の音が入らない場所を選んで撮影してください。</a:t>
            </a:r>
            <a:endParaRPr lang="en-US" altLang="ja-JP" dirty="0" smtClean="0">
              <a:effectLst/>
            </a:endParaRPr>
          </a:p>
          <a:p>
            <a:endParaRPr lang="en-US" altLang="ja-JP" dirty="0" smtClean="0">
              <a:effectLst/>
            </a:endParaRPr>
          </a:p>
          <a:p>
            <a:r>
              <a:rPr lang="ja-JP" altLang="en-US" dirty="0" smtClean="0">
                <a:effectLst/>
              </a:rPr>
              <a:t>個人相談も受け付けますので、撮影方法などで相談があれば聞きに来てください。</a:t>
            </a:r>
            <a:endParaRPr lang="en-US" altLang="ja-JP" dirty="0" smtClean="0">
              <a:effectLst/>
            </a:endParaRPr>
          </a:p>
          <a:p>
            <a:r>
              <a:rPr lang="ja-JP" altLang="en-US" dirty="0" smtClean="0">
                <a:effectLst/>
              </a:rPr>
              <a:t>それでは始めてください。</a:t>
            </a:r>
            <a:endParaRPr lang="en-US" altLang="ja-JP" dirty="0" smtClean="0">
              <a:effectLst/>
            </a:endParaRPr>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9</a:t>
            </a:fld>
            <a:endParaRPr lang="en-US"/>
          </a:p>
        </p:txBody>
      </p:sp>
    </p:spTree>
    <p:extLst>
      <p:ext uri="{BB962C8B-B14F-4D97-AF65-F5344CB8AC3E}">
        <p14:creationId xmlns:p14="http://schemas.microsoft.com/office/powerpoint/2010/main" val="87621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B38300-9BBF-A04F-A1DA-FD1DA8453F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611C6E2-4FED-1E4E-8D98-FBBB3464B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C7EAE21-566B-7B4B-84AB-BD9337618B38}"/>
              </a:ext>
            </a:extLst>
          </p:cNvPr>
          <p:cNvSpPr>
            <a:spLocks noGrp="1"/>
          </p:cNvSpPr>
          <p:nvPr>
            <p:ph type="dt" sz="half" idx="10"/>
          </p:nvPr>
        </p:nvSpPr>
        <p:spPr/>
        <p:txBody>
          <a:bodyPr/>
          <a:lstStyle/>
          <a:p>
            <a:fld id="{B4B51D87-2630-4D16-8666-91F582F0072A}" type="datetime1">
              <a:rPr lang="en-US" altLang="ja-JP" smtClean="0"/>
              <a:t>1/14/2020</a:t>
            </a:fld>
            <a:endParaRPr lang="en-US"/>
          </a:p>
        </p:txBody>
      </p:sp>
      <p:sp>
        <p:nvSpPr>
          <p:cNvPr id="5" name="Footer Placeholder 4">
            <a:extLst>
              <a:ext uri="{FF2B5EF4-FFF2-40B4-BE49-F238E27FC236}">
                <a16:creationId xmlns:a16="http://schemas.microsoft.com/office/drawing/2014/main" xmlns="" id="{FD2C9117-ECE9-A84F-BDEA-B64F5F512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2F2954-0C4C-EF48-8519-529CD4B47B7F}"/>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418201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C67D4-12FF-5340-825B-5B5FFE404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D3BB5DF-F088-B942-8ECB-3B4A15A164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9BD1DB-CF6E-9C49-BAAE-B384FCFBE78A}"/>
              </a:ext>
            </a:extLst>
          </p:cNvPr>
          <p:cNvSpPr>
            <a:spLocks noGrp="1"/>
          </p:cNvSpPr>
          <p:nvPr>
            <p:ph type="dt" sz="half" idx="10"/>
          </p:nvPr>
        </p:nvSpPr>
        <p:spPr/>
        <p:txBody>
          <a:bodyPr/>
          <a:lstStyle/>
          <a:p>
            <a:fld id="{B2D520E6-5066-4DAC-8F27-A81DD09D5C49}" type="datetime1">
              <a:rPr lang="en-US" altLang="ja-JP" smtClean="0"/>
              <a:t>1/14/2020</a:t>
            </a:fld>
            <a:endParaRPr lang="en-US"/>
          </a:p>
        </p:txBody>
      </p:sp>
      <p:sp>
        <p:nvSpPr>
          <p:cNvPr id="5" name="Footer Placeholder 4">
            <a:extLst>
              <a:ext uri="{FF2B5EF4-FFF2-40B4-BE49-F238E27FC236}">
                <a16:creationId xmlns:a16="http://schemas.microsoft.com/office/drawing/2014/main" xmlns="" id="{C4C650C9-341D-B248-80E8-F7206F2E6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D579778-525E-2E4B-8F8B-D0017EBC2167}"/>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362414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325A2FF-CBF5-CE4B-906A-0953F71FFC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FB939C7-D58D-6B49-ADBB-7E0673AC2C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5211A2-B65F-FE4A-9744-D37FC1D930DB}"/>
              </a:ext>
            </a:extLst>
          </p:cNvPr>
          <p:cNvSpPr>
            <a:spLocks noGrp="1"/>
          </p:cNvSpPr>
          <p:nvPr>
            <p:ph type="dt" sz="half" idx="10"/>
          </p:nvPr>
        </p:nvSpPr>
        <p:spPr/>
        <p:txBody>
          <a:bodyPr/>
          <a:lstStyle/>
          <a:p>
            <a:fld id="{EE4EF0E7-6E91-49B5-8199-C44D52A7D9A2}" type="datetime1">
              <a:rPr lang="en-US" altLang="ja-JP" smtClean="0"/>
              <a:t>1/14/2020</a:t>
            </a:fld>
            <a:endParaRPr lang="en-US"/>
          </a:p>
        </p:txBody>
      </p:sp>
      <p:sp>
        <p:nvSpPr>
          <p:cNvPr id="5" name="Footer Placeholder 4">
            <a:extLst>
              <a:ext uri="{FF2B5EF4-FFF2-40B4-BE49-F238E27FC236}">
                <a16:creationId xmlns:a16="http://schemas.microsoft.com/office/drawing/2014/main" xmlns="" id="{5B5D71B0-BBC5-DC44-93D8-2CE7EEA71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ACBCFF7-E358-C14F-BED1-7D12D1E388CC}"/>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344509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A613CC-22E2-4440-AE32-9F069A0958E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18C138DD-532C-AA47-A2EB-6C5F72B919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C7BE5A-065C-2A47-970C-1E413F9293A1}"/>
              </a:ext>
            </a:extLst>
          </p:cNvPr>
          <p:cNvSpPr>
            <a:spLocks noGrp="1"/>
          </p:cNvSpPr>
          <p:nvPr>
            <p:ph type="dt" sz="half" idx="10"/>
          </p:nvPr>
        </p:nvSpPr>
        <p:spPr/>
        <p:txBody>
          <a:bodyPr/>
          <a:lstStyle/>
          <a:p>
            <a:fld id="{DD22F640-337C-407E-A49E-B704F97C8141}" type="datetime1">
              <a:rPr lang="en-US" altLang="ja-JP" smtClean="0"/>
              <a:t>1/14/2020</a:t>
            </a:fld>
            <a:endParaRPr lang="en-US"/>
          </a:p>
        </p:txBody>
      </p:sp>
      <p:sp>
        <p:nvSpPr>
          <p:cNvPr id="5" name="Footer Placeholder 4">
            <a:extLst>
              <a:ext uri="{FF2B5EF4-FFF2-40B4-BE49-F238E27FC236}">
                <a16:creationId xmlns:a16="http://schemas.microsoft.com/office/drawing/2014/main" xmlns="" id="{D975B966-C1CF-ED48-BD87-4C571D610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978B832-9A50-D142-BA85-075D6D44A14E}"/>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257828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B97B34-0923-F745-B261-AA10FF5EF5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DCB5718-BB1C-2246-94CD-D4DA33EE6C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22DA9F-1D5A-F548-9A08-9521D92ECD75}"/>
              </a:ext>
            </a:extLst>
          </p:cNvPr>
          <p:cNvSpPr>
            <a:spLocks noGrp="1"/>
          </p:cNvSpPr>
          <p:nvPr>
            <p:ph type="dt" sz="half" idx="10"/>
          </p:nvPr>
        </p:nvSpPr>
        <p:spPr/>
        <p:txBody>
          <a:bodyPr/>
          <a:lstStyle/>
          <a:p>
            <a:fld id="{3E6883BE-C1F5-4BE0-9FC6-D756C609D4C9}" type="datetime1">
              <a:rPr lang="en-US" altLang="ja-JP" smtClean="0"/>
              <a:t>1/14/2020</a:t>
            </a:fld>
            <a:endParaRPr lang="en-US"/>
          </a:p>
        </p:txBody>
      </p:sp>
      <p:sp>
        <p:nvSpPr>
          <p:cNvPr id="5" name="Footer Placeholder 4">
            <a:extLst>
              <a:ext uri="{FF2B5EF4-FFF2-40B4-BE49-F238E27FC236}">
                <a16:creationId xmlns:a16="http://schemas.microsoft.com/office/drawing/2014/main" xmlns="" id="{941ACE4F-4F18-7E40-96EA-90596D8DA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0D72D7-01B3-D34F-8A1F-65CC02A3FF87}"/>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415935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8CB0D1-3F59-E548-AC20-B332B5AD4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567A00A-03CD-4A4D-93CB-BC5C3A95BC75}"/>
              </a:ext>
            </a:extLst>
          </p:cNvPr>
          <p:cNvSpPr>
            <a:spLocks noGrp="1"/>
          </p:cNvSpPr>
          <p:nvPr>
            <p:ph sz="half" idx="1"/>
          </p:nvPr>
        </p:nvSpPr>
        <p:spPr>
          <a:xfrm>
            <a:off x="838200" y="1282047"/>
            <a:ext cx="5181600" cy="48949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1A8BB74-868C-6040-9C69-7A22A2351E0D}"/>
              </a:ext>
            </a:extLst>
          </p:cNvPr>
          <p:cNvSpPr>
            <a:spLocks noGrp="1"/>
          </p:cNvSpPr>
          <p:nvPr>
            <p:ph sz="half" idx="2"/>
          </p:nvPr>
        </p:nvSpPr>
        <p:spPr>
          <a:xfrm>
            <a:off x="6172200" y="1282047"/>
            <a:ext cx="5181600" cy="48949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1D7509F8-0C6A-7641-B15B-90EBCC175712}"/>
              </a:ext>
            </a:extLst>
          </p:cNvPr>
          <p:cNvSpPr>
            <a:spLocks noGrp="1"/>
          </p:cNvSpPr>
          <p:nvPr>
            <p:ph type="dt" sz="half" idx="10"/>
          </p:nvPr>
        </p:nvSpPr>
        <p:spPr/>
        <p:txBody>
          <a:bodyPr/>
          <a:lstStyle/>
          <a:p>
            <a:fld id="{B31A7991-1972-47B2-808B-79376DD62668}" type="datetime1">
              <a:rPr lang="en-US" altLang="ja-JP" smtClean="0"/>
              <a:t>1/14/2020</a:t>
            </a:fld>
            <a:endParaRPr lang="en-US"/>
          </a:p>
        </p:txBody>
      </p:sp>
      <p:sp>
        <p:nvSpPr>
          <p:cNvPr id="6" name="Footer Placeholder 5">
            <a:extLst>
              <a:ext uri="{FF2B5EF4-FFF2-40B4-BE49-F238E27FC236}">
                <a16:creationId xmlns:a16="http://schemas.microsoft.com/office/drawing/2014/main" xmlns="" id="{0A9BA687-E391-8D4D-898D-0451C8925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4CF8B34-B094-3D42-912E-461D938F87BB}"/>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213289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25E1CE-9FF0-FC44-A80E-1CC425966737}"/>
              </a:ext>
            </a:extLst>
          </p:cNvPr>
          <p:cNvSpPr>
            <a:spLocks noGrp="1"/>
          </p:cNvSpPr>
          <p:nvPr>
            <p:ph type="title"/>
          </p:nvPr>
        </p:nvSpPr>
        <p:spPr>
          <a:xfrm>
            <a:off x="839788" y="365125"/>
            <a:ext cx="10515600" cy="898899"/>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F3A3D8B-704B-E147-83E5-B2B317C06C87}"/>
              </a:ext>
            </a:extLst>
          </p:cNvPr>
          <p:cNvSpPr>
            <a:spLocks noGrp="1"/>
          </p:cNvSpPr>
          <p:nvPr>
            <p:ph type="body" idx="1"/>
          </p:nvPr>
        </p:nvSpPr>
        <p:spPr>
          <a:xfrm>
            <a:off x="839788" y="1430711"/>
            <a:ext cx="5157787" cy="10743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D0A63DE-2D32-8B40-AFB4-09F6148DB5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7B88F9E-96FB-924D-AD75-BC83CB258FCD}"/>
              </a:ext>
            </a:extLst>
          </p:cNvPr>
          <p:cNvSpPr>
            <a:spLocks noGrp="1"/>
          </p:cNvSpPr>
          <p:nvPr>
            <p:ph type="body" sz="quarter" idx="3"/>
          </p:nvPr>
        </p:nvSpPr>
        <p:spPr>
          <a:xfrm>
            <a:off x="6172200" y="1430711"/>
            <a:ext cx="5183188" cy="10743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1AA8B4E-136D-0D4C-A423-0C0E907027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61188AC-E93A-6A47-BF50-D3CFDBDB057D}"/>
              </a:ext>
            </a:extLst>
          </p:cNvPr>
          <p:cNvSpPr>
            <a:spLocks noGrp="1"/>
          </p:cNvSpPr>
          <p:nvPr>
            <p:ph type="dt" sz="half" idx="10"/>
          </p:nvPr>
        </p:nvSpPr>
        <p:spPr/>
        <p:txBody>
          <a:bodyPr/>
          <a:lstStyle/>
          <a:p>
            <a:fld id="{B0457EBA-7257-47CB-8055-AE06CDAA45F5}" type="datetime1">
              <a:rPr lang="en-US" altLang="ja-JP" smtClean="0"/>
              <a:t>1/14/2020</a:t>
            </a:fld>
            <a:endParaRPr lang="en-US"/>
          </a:p>
        </p:txBody>
      </p:sp>
      <p:sp>
        <p:nvSpPr>
          <p:cNvPr id="8" name="Footer Placeholder 7">
            <a:extLst>
              <a:ext uri="{FF2B5EF4-FFF2-40B4-BE49-F238E27FC236}">
                <a16:creationId xmlns:a16="http://schemas.microsoft.com/office/drawing/2014/main" xmlns="" id="{4E9DBCA7-BBCA-E24E-B2EB-ADA7497AB4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6DAC620-A308-FB4C-806A-CE93D9810BBA}"/>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65060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481A0B-55DA-714A-86BB-4C6409B4B4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62E964-9177-A141-9918-4315AF0DD161}"/>
              </a:ext>
            </a:extLst>
          </p:cNvPr>
          <p:cNvSpPr>
            <a:spLocks noGrp="1"/>
          </p:cNvSpPr>
          <p:nvPr>
            <p:ph type="dt" sz="half" idx="10"/>
          </p:nvPr>
        </p:nvSpPr>
        <p:spPr/>
        <p:txBody>
          <a:bodyPr/>
          <a:lstStyle/>
          <a:p>
            <a:fld id="{FED021B6-C21B-437E-A0E1-4868A530C1AE}" type="datetime1">
              <a:rPr lang="en-US" altLang="ja-JP" smtClean="0"/>
              <a:t>1/14/2020</a:t>
            </a:fld>
            <a:endParaRPr lang="en-US"/>
          </a:p>
        </p:txBody>
      </p:sp>
      <p:sp>
        <p:nvSpPr>
          <p:cNvPr id="4" name="Footer Placeholder 3">
            <a:extLst>
              <a:ext uri="{FF2B5EF4-FFF2-40B4-BE49-F238E27FC236}">
                <a16:creationId xmlns:a16="http://schemas.microsoft.com/office/drawing/2014/main" xmlns="" id="{16999EAF-5055-CC4A-8674-F68EC2138F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BCD5670-B035-4748-B39B-E81144F3ED92}"/>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421137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B6DFDD4-0CEA-7347-BC24-11D0A5EA3426}"/>
              </a:ext>
            </a:extLst>
          </p:cNvPr>
          <p:cNvSpPr>
            <a:spLocks noGrp="1"/>
          </p:cNvSpPr>
          <p:nvPr>
            <p:ph type="dt" sz="half" idx="10"/>
          </p:nvPr>
        </p:nvSpPr>
        <p:spPr/>
        <p:txBody>
          <a:bodyPr/>
          <a:lstStyle/>
          <a:p>
            <a:fld id="{5F3CE195-4703-4CCC-A6DF-392EC44DE040}" type="datetime1">
              <a:rPr lang="en-US" altLang="ja-JP" smtClean="0"/>
              <a:t>1/14/2020</a:t>
            </a:fld>
            <a:endParaRPr lang="en-US"/>
          </a:p>
        </p:txBody>
      </p:sp>
      <p:sp>
        <p:nvSpPr>
          <p:cNvPr id="3" name="Footer Placeholder 2">
            <a:extLst>
              <a:ext uri="{FF2B5EF4-FFF2-40B4-BE49-F238E27FC236}">
                <a16:creationId xmlns:a16="http://schemas.microsoft.com/office/drawing/2014/main" xmlns="" id="{407A1080-99B1-C442-90E9-CD7B7EB633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86A2312-B782-024F-BE7B-877C7AAC24A7}"/>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2255346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1E8594-4C4B-3145-9023-0381282E0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9C27041-1A0A-6149-A4B8-19AC20C124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047E3DF-C0BA-9A48-AD05-7F1BB6F1B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2D1B0F-1FE0-4449-9858-89EDF4E61B49}"/>
              </a:ext>
            </a:extLst>
          </p:cNvPr>
          <p:cNvSpPr>
            <a:spLocks noGrp="1"/>
          </p:cNvSpPr>
          <p:nvPr>
            <p:ph type="dt" sz="half" idx="10"/>
          </p:nvPr>
        </p:nvSpPr>
        <p:spPr/>
        <p:txBody>
          <a:bodyPr/>
          <a:lstStyle/>
          <a:p>
            <a:fld id="{4C727F06-69BF-4FF6-B9DA-6CF4DD7F9500}" type="datetime1">
              <a:rPr lang="en-US" altLang="ja-JP" smtClean="0"/>
              <a:t>1/14/2020</a:t>
            </a:fld>
            <a:endParaRPr lang="en-US"/>
          </a:p>
        </p:txBody>
      </p:sp>
      <p:sp>
        <p:nvSpPr>
          <p:cNvPr id="6" name="Footer Placeholder 5">
            <a:extLst>
              <a:ext uri="{FF2B5EF4-FFF2-40B4-BE49-F238E27FC236}">
                <a16:creationId xmlns:a16="http://schemas.microsoft.com/office/drawing/2014/main" xmlns="" id="{64FEBB1E-D96B-FA4C-9AD0-0B05645F50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55FF7A-8240-DC44-A903-4911678D0583}"/>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167718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DAE459-AF31-7A42-AF44-1D2E10F2ED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F64607F-F7CE-8043-BAAA-8BA5AB4E5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1E09DEF-D9C0-CC4D-8821-EFA5DCB5B8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6F1C025-F8AB-1847-B02C-ED6875DB3B50}"/>
              </a:ext>
            </a:extLst>
          </p:cNvPr>
          <p:cNvSpPr>
            <a:spLocks noGrp="1"/>
          </p:cNvSpPr>
          <p:nvPr>
            <p:ph type="dt" sz="half" idx="10"/>
          </p:nvPr>
        </p:nvSpPr>
        <p:spPr/>
        <p:txBody>
          <a:bodyPr/>
          <a:lstStyle/>
          <a:p>
            <a:fld id="{DEDB087C-5B33-440B-B17B-FF48874B10BD}" type="datetime1">
              <a:rPr lang="en-US" altLang="ja-JP" smtClean="0"/>
              <a:t>1/14/2020</a:t>
            </a:fld>
            <a:endParaRPr lang="en-US"/>
          </a:p>
        </p:txBody>
      </p:sp>
      <p:sp>
        <p:nvSpPr>
          <p:cNvPr id="6" name="Footer Placeholder 5">
            <a:extLst>
              <a:ext uri="{FF2B5EF4-FFF2-40B4-BE49-F238E27FC236}">
                <a16:creationId xmlns:a16="http://schemas.microsoft.com/office/drawing/2014/main" xmlns="" id="{94BA0D4E-39AC-AC45-A112-FE94F76F9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819F60E-4CC3-234A-A3B8-85357E405C90}"/>
              </a:ext>
            </a:extLst>
          </p:cNvPr>
          <p:cNvSpPr>
            <a:spLocks noGrp="1"/>
          </p:cNvSpPr>
          <p:nvPr>
            <p:ph type="sldNum" sz="quarter" idx="12"/>
          </p:nvPr>
        </p:nvSpPr>
        <p:spPr/>
        <p:txBody>
          <a:bodyPr/>
          <a:lstStyle/>
          <a:p>
            <a:fld id="{D9226DAE-D732-0D44-A3A9-3426432CAC1A}" type="slidenum">
              <a:rPr lang="en-US" smtClean="0"/>
              <a:t>‹#›</a:t>
            </a:fld>
            <a:endParaRPr lang="en-US"/>
          </a:p>
        </p:txBody>
      </p:sp>
    </p:spTree>
    <p:extLst>
      <p:ext uri="{BB962C8B-B14F-4D97-AF65-F5344CB8AC3E}">
        <p14:creationId xmlns:p14="http://schemas.microsoft.com/office/powerpoint/2010/main" val="110679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E422616-893D-0F42-AD2A-BB25C177BAE3}"/>
              </a:ext>
            </a:extLst>
          </p:cNvPr>
          <p:cNvSpPr>
            <a:spLocks noGrp="1"/>
          </p:cNvSpPr>
          <p:nvPr>
            <p:ph type="title"/>
          </p:nvPr>
        </p:nvSpPr>
        <p:spPr>
          <a:xfrm>
            <a:off x="838200" y="203762"/>
            <a:ext cx="10515600" cy="898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5E73DC56-124A-1547-8AD7-30DD3E33E163}"/>
              </a:ext>
            </a:extLst>
          </p:cNvPr>
          <p:cNvSpPr>
            <a:spLocks noGrp="1"/>
          </p:cNvSpPr>
          <p:nvPr>
            <p:ph type="body" idx="1"/>
          </p:nvPr>
        </p:nvSpPr>
        <p:spPr>
          <a:xfrm>
            <a:off x="838200" y="1317811"/>
            <a:ext cx="10515600" cy="48591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B77A8F4-FD87-0748-9ADB-79D5F45055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D5003-D375-4725-809B-37844CB26251}" type="datetime1">
              <a:rPr lang="en-US" altLang="ja-JP" smtClean="0"/>
              <a:t>1/14/2020</a:t>
            </a:fld>
            <a:endParaRPr lang="en-US"/>
          </a:p>
        </p:txBody>
      </p:sp>
      <p:sp>
        <p:nvSpPr>
          <p:cNvPr id="5" name="Footer Placeholder 4">
            <a:extLst>
              <a:ext uri="{FF2B5EF4-FFF2-40B4-BE49-F238E27FC236}">
                <a16:creationId xmlns:a16="http://schemas.microsoft.com/office/drawing/2014/main" xmlns="" id="{6957F5EC-E130-AC47-8473-543D7C0F3B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BCDF9F9-830B-514E-B2DD-1B014D1A3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26DAE-D732-0D44-A3A9-3426432CAC1A}" type="slidenum">
              <a:rPr lang="en-US" smtClean="0"/>
              <a:t>‹#›</a:t>
            </a:fld>
            <a:endParaRPr lang="en-US"/>
          </a:p>
        </p:txBody>
      </p:sp>
    </p:spTree>
    <p:extLst>
      <p:ext uri="{BB962C8B-B14F-4D97-AF65-F5344CB8AC3E}">
        <p14:creationId xmlns:p14="http://schemas.microsoft.com/office/powerpoint/2010/main" val="2602665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eiryo UI" panose="020B0604030504040204" pitchFamily="34" charset="-128"/>
          <a:ea typeface="Meiryo UI"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iryo UI" panose="020B0604030504040204" pitchFamily="34" charset="-128"/>
          <a:ea typeface="Meiryo UI"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UI" panose="020B0604030504040204" pitchFamily="34" charset="-128"/>
          <a:ea typeface="Meiryo UI"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UI" panose="020B0604030504040204" pitchFamily="34" charset="-128"/>
          <a:ea typeface="Meiryo UI"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604030504040204" pitchFamily="34" charset="-128"/>
          <a:ea typeface="Meiryo UI"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UI" panose="020B0604030504040204" pitchFamily="34" charset="-128"/>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tif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3BB0A9-9997-7441-8DF4-C6CC35D88E03}"/>
              </a:ext>
            </a:extLst>
          </p:cNvPr>
          <p:cNvSpPr>
            <a:spLocks noGrp="1"/>
          </p:cNvSpPr>
          <p:nvPr>
            <p:ph type="ctrTitle"/>
          </p:nvPr>
        </p:nvSpPr>
        <p:spPr/>
        <p:txBody>
          <a:bodyPr>
            <a:normAutofit/>
          </a:bodyPr>
          <a:lstStyle/>
          <a:p>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ICT</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活用研修</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3" name="Subtitle 2">
            <a:extLst>
              <a:ext uri="{FF2B5EF4-FFF2-40B4-BE49-F238E27FC236}">
                <a16:creationId xmlns="" xmlns:a16="http://schemas.microsoft.com/office/drawing/2014/main" id="{6D0B6F59-10D8-B046-9E79-95E8E76AD16A}"/>
              </a:ext>
            </a:extLst>
          </p:cNvPr>
          <p:cNvSpPr>
            <a:spLocks noGrp="1"/>
          </p:cNvSpPr>
          <p:nvPr>
            <p:ph type="subTitle" idx="1"/>
          </p:nvPr>
        </p:nvSpPr>
        <p:spPr/>
        <p:txBody>
          <a:bodyPr/>
          <a:lstStyle/>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後半</a:t>
            </a:r>
            <a:endParaRPr lang="en-US" altLang="ja-JP"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1</a:t>
            </a:fld>
            <a:endParaRPr lang="en-US"/>
          </a:p>
        </p:txBody>
      </p:sp>
    </p:spTree>
    <p:extLst>
      <p:ext uri="{BB962C8B-B14F-4D97-AF65-F5344CB8AC3E}">
        <p14:creationId xmlns:p14="http://schemas.microsoft.com/office/powerpoint/2010/main" val="1956672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87C862-B126-EF41-A7E0-58F7354C75E7}"/>
              </a:ext>
            </a:extLst>
          </p:cNvPr>
          <p:cNvSpPr>
            <a:spLocks noGrp="1"/>
          </p:cNvSpPr>
          <p:nvPr>
            <p:ph type="title"/>
          </p:nvPr>
        </p:nvSpPr>
        <p:spPr>
          <a:xfrm>
            <a:off x="823686" y="552103"/>
            <a:ext cx="10515600" cy="898898"/>
          </a:xfrm>
        </p:spPr>
        <p:txBody>
          <a:bodyPr/>
          <a:lstStyle/>
          <a:p>
            <a:r>
              <a:rPr lang="ja-JP" altLang="en-US" dirty="0">
                <a:solidFill>
                  <a:schemeClr val="tx1">
                    <a:lumMod val="65000"/>
                    <a:lumOff val="35000"/>
                  </a:schemeClr>
                </a:solidFill>
              </a:rPr>
              <a:t>グループ毎の</a:t>
            </a:r>
            <a:r>
              <a:rPr lang="ja-JP" altLang="en-US" dirty="0" smtClean="0">
                <a:solidFill>
                  <a:schemeClr val="tx1">
                    <a:lumMod val="65000"/>
                    <a:lumOff val="35000"/>
                  </a:schemeClr>
                </a:solidFill>
              </a:rPr>
              <a:t>発表</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xmlns="" id="{6265FBC8-5FD9-F84E-BCD1-BDB0F1B41FCF}"/>
              </a:ext>
            </a:extLst>
          </p:cNvPr>
          <p:cNvSpPr>
            <a:spLocks noGrp="1"/>
          </p:cNvSpPr>
          <p:nvPr>
            <p:ph idx="1"/>
          </p:nvPr>
        </p:nvSpPr>
        <p:spPr>
          <a:xfrm>
            <a:off x="838200" y="1680669"/>
            <a:ext cx="10515600" cy="4859151"/>
          </a:xfrm>
        </p:spPr>
        <p:txBody>
          <a:bodyPr>
            <a:normAutofit/>
          </a:bodyPr>
          <a:lstStyle/>
          <a:p>
            <a:pPr marL="0" indent="0">
              <a:buNone/>
            </a:pPr>
            <a:r>
              <a:rPr lang="ja-JP" altLang="en-US" dirty="0">
                <a:solidFill>
                  <a:schemeClr val="tx1">
                    <a:lumMod val="65000"/>
                    <a:lumOff val="35000"/>
                  </a:schemeClr>
                </a:solidFill>
              </a:rPr>
              <a:t>先ほど発表したグループ代表</a:t>
            </a:r>
            <a:endParaRPr lang="en-US" altLang="ja-JP" dirty="0">
              <a:solidFill>
                <a:schemeClr val="tx1">
                  <a:lumMod val="65000"/>
                  <a:lumOff val="35000"/>
                </a:schemeClr>
              </a:solidFill>
            </a:endParaRPr>
          </a:p>
          <a:p>
            <a:r>
              <a:rPr lang="ja-JP" altLang="en-US" dirty="0">
                <a:solidFill>
                  <a:schemeClr val="tx1">
                    <a:lumMod val="65000"/>
                    <a:lumOff val="35000"/>
                  </a:schemeClr>
                </a:solidFill>
              </a:rPr>
              <a:t>前回の発表時から何をどう改善したのか説明する</a:t>
            </a:r>
            <a:endParaRPr lang="en-US" altLang="ja-JP" dirty="0">
              <a:solidFill>
                <a:schemeClr val="tx1">
                  <a:lumMod val="65000"/>
                  <a:lumOff val="35000"/>
                </a:schemeClr>
              </a:solidFill>
            </a:endParaRPr>
          </a:p>
          <a:p>
            <a:r>
              <a:rPr lang="ja-JP" altLang="en-US" dirty="0">
                <a:solidFill>
                  <a:schemeClr val="tx1">
                    <a:lumMod val="65000"/>
                    <a:lumOff val="35000"/>
                  </a:schemeClr>
                </a:solidFill>
              </a:rPr>
              <a:t>動画教材視聴</a:t>
            </a:r>
            <a:endParaRPr lang="en-US" altLang="ja-JP" dirty="0">
              <a:solidFill>
                <a:schemeClr val="tx1">
                  <a:lumMod val="65000"/>
                  <a:lumOff val="35000"/>
                </a:schemeClr>
              </a:solidFill>
            </a:endParaRPr>
          </a:p>
          <a:p>
            <a:pPr marL="0" indent="0">
              <a:buNone/>
            </a:pPr>
            <a:endParaRPr lang="en-US" altLang="ja-JP" dirty="0">
              <a:solidFill>
                <a:schemeClr val="tx1">
                  <a:lumMod val="65000"/>
                  <a:lumOff val="35000"/>
                </a:schemeClr>
              </a:solidFill>
            </a:endParaRPr>
          </a:p>
          <a:p>
            <a:pPr marL="0" indent="0">
              <a:buNone/>
            </a:pPr>
            <a:r>
              <a:rPr lang="ja-JP" altLang="en-US" dirty="0">
                <a:solidFill>
                  <a:schemeClr val="tx1">
                    <a:lumMod val="65000"/>
                    <a:lumOff val="35000"/>
                  </a:schemeClr>
                </a:solidFill>
              </a:rPr>
              <a:t>各人</a:t>
            </a:r>
            <a:endParaRPr lang="en-US" altLang="ja-JP" dirty="0">
              <a:solidFill>
                <a:schemeClr val="tx1">
                  <a:lumMod val="65000"/>
                  <a:lumOff val="35000"/>
                </a:schemeClr>
              </a:solidFill>
            </a:endParaRPr>
          </a:p>
          <a:p>
            <a:r>
              <a:rPr lang="ja-JP" altLang="en-US" dirty="0">
                <a:solidFill>
                  <a:schemeClr val="tx1">
                    <a:lumMod val="65000"/>
                    <a:lumOff val="35000"/>
                  </a:schemeClr>
                </a:solidFill>
              </a:rPr>
              <a:t>改善提案をポストイットに記入して、グループ名</a:t>
            </a:r>
            <a:r>
              <a:rPr lang="ja-JP" altLang="en-US" dirty="0" smtClean="0">
                <a:solidFill>
                  <a:schemeClr val="tx1">
                    <a:lumMod val="65000"/>
                    <a:lumOff val="35000"/>
                  </a:schemeClr>
                </a:solidFill>
              </a:rPr>
              <a:t>の</a:t>
            </a:r>
            <a:r>
              <a:rPr lang="ja-JP" altLang="en-US" dirty="0">
                <a:solidFill>
                  <a:schemeClr val="tx1">
                    <a:lumMod val="65000"/>
                    <a:lumOff val="35000"/>
                  </a:schemeClr>
                </a:solidFill>
              </a:rPr>
              <a:t>模造紙</a:t>
            </a:r>
            <a:r>
              <a:rPr lang="ja-JP" altLang="en-US" dirty="0" smtClean="0">
                <a:solidFill>
                  <a:schemeClr val="tx1">
                    <a:lumMod val="65000"/>
                    <a:lumOff val="35000"/>
                  </a:schemeClr>
                </a:solidFill>
              </a:rPr>
              <a:t>に</a:t>
            </a:r>
            <a:r>
              <a:rPr lang="ja-JP" altLang="en-US" dirty="0">
                <a:solidFill>
                  <a:schemeClr val="tx1">
                    <a:lumMod val="65000"/>
                    <a:lumOff val="35000"/>
                  </a:schemeClr>
                </a:solidFill>
              </a:rPr>
              <a:t>貼る</a:t>
            </a:r>
            <a:endParaRPr lang="en-US" altLang="ja-JP" dirty="0">
              <a:solidFill>
                <a:schemeClr val="tx1">
                  <a:lumMod val="65000"/>
                  <a:lumOff val="35000"/>
                </a:schemeClr>
              </a:solidFill>
            </a:endParaRPr>
          </a:p>
          <a:p>
            <a:endParaRPr lang="en-US" dirty="0">
              <a:solidFill>
                <a:schemeClr val="tx1">
                  <a:lumMod val="65000"/>
                  <a:lumOff val="35000"/>
                </a:schemeClr>
              </a:solidFill>
            </a:endParaRPr>
          </a:p>
          <a:p>
            <a:r>
              <a:rPr lang="ja-JP" altLang="en-US" dirty="0">
                <a:solidFill>
                  <a:schemeClr val="tx1">
                    <a:lumMod val="65000"/>
                    <a:lumOff val="35000"/>
                  </a:schemeClr>
                </a:solidFill>
              </a:rPr>
              <a:t>入れ替えの時に、各テーブルからフィードバック（ポストイットの貼って</a:t>
            </a:r>
            <a:r>
              <a:rPr lang="ja-JP" altLang="en-US" dirty="0" smtClean="0">
                <a:solidFill>
                  <a:schemeClr val="tx1">
                    <a:lumMod val="65000"/>
                    <a:lumOff val="35000"/>
                  </a:schemeClr>
                </a:solidFill>
              </a:rPr>
              <a:t>ある</a:t>
            </a:r>
            <a:r>
              <a:rPr lang="ja-JP" altLang="en-US" dirty="0">
                <a:solidFill>
                  <a:schemeClr val="tx1">
                    <a:lumMod val="65000"/>
                    <a:lumOff val="35000"/>
                  </a:schemeClr>
                </a:solidFill>
              </a:rPr>
              <a:t>模造紙</a:t>
            </a:r>
            <a:r>
              <a:rPr lang="ja-JP" altLang="en-US" dirty="0" smtClean="0">
                <a:solidFill>
                  <a:schemeClr val="tx1">
                    <a:lumMod val="65000"/>
                    <a:lumOff val="35000"/>
                  </a:schemeClr>
                </a:solidFill>
              </a:rPr>
              <a:t>を</a:t>
            </a:r>
            <a:r>
              <a:rPr lang="ja-JP" altLang="en-US" dirty="0">
                <a:solidFill>
                  <a:schemeClr val="tx1">
                    <a:lumMod val="65000"/>
                    <a:lumOff val="35000"/>
                  </a:schemeClr>
                </a:solidFill>
              </a:rPr>
              <a:t>当該グループへ渡す）</a:t>
            </a:r>
            <a:endParaRPr lang="en-US" dirty="0">
              <a:solidFill>
                <a:schemeClr val="tx1">
                  <a:lumMod val="65000"/>
                  <a:lumOff val="35000"/>
                </a:schemeClr>
              </a:solidFill>
            </a:endParaRPr>
          </a:p>
        </p:txBody>
      </p:sp>
      <p:sp>
        <p:nvSpPr>
          <p:cNvPr id="4" name="楕円 4">
            <a:extLst>
              <a:ext uri="{FF2B5EF4-FFF2-40B4-BE49-F238E27FC236}">
                <a16:creationId xmlns:a16="http://schemas.microsoft.com/office/drawing/2014/main" xmlns="" id="{255147A8-EBFD-F047-BB21-D0F031449B5B}"/>
              </a:ext>
            </a:extLst>
          </p:cNvPr>
          <p:cNvSpPr/>
          <p:nvPr/>
        </p:nvSpPr>
        <p:spPr>
          <a:xfrm>
            <a:off x="9733103" y="358806"/>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2</a:t>
            </a:r>
            <a:r>
              <a:rPr kumimoji="1" lang="en-US" altLang="ja-JP" sz="5400" dirty="0" smtClean="0">
                <a:latin typeface="Meiryo UI" panose="020B0604030504040204" pitchFamily="50" charset="-128"/>
                <a:ea typeface="Meiryo UI" panose="020B0604030504040204" pitchFamily="50" charset="-128"/>
              </a:rPr>
              <a:t>0</a:t>
            </a:r>
            <a:r>
              <a:rPr kumimoji="1" lang="ja-JP" altLang="en-US" sz="2400" dirty="0">
                <a:latin typeface="Meiryo UI" panose="020B0604030504040204" pitchFamily="50" charset="-128"/>
                <a:ea typeface="Meiryo UI" panose="020B0604030504040204" pitchFamily="50" charset="-128"/>
              </a:rPr>
              <a:t>分</a:t>
            </a:r>
          </a:p>
        </p:txBody>
      </p:sp>
      <p:sp>
        <p:nvSpPr>
          <p:cNvPr id="5" name="スライド番号プレースホルダー 4"/>
          <p:cNvSpPr>
            <a:spLocks noGrp="1"/>
          </p:cNvSpPr>
          <p:nvPr>
            <p:ph type="sldNum" sz="quarter" idx="12"/>
          </p:nvPr>
        </p:nvSpPr>
        <p:spPr/>
        <p:txBody>
          <a:bodyPr/>
          <a:lstStyle/>
          <a:p>
            <a:fld id="{D9226DAE-D732-0D44-A3A9-3426432CAC1A}" type="slidenum">
              <a:rPr lang="en-US" smtClean="0"/>
              <a:t>10</a:t>
            </a:fld>
            <a:endParaRPr lang="en-US"/>
          </a:p>
        </p:txBody>
      </p:sp>
    </p:spTree>
    <p:extLst>
      <p:ext uri="{BB962C8B-B14F-4D97-AF65-F5344CB8AC3E}">
        <p14:creationId xmlns:p14="http://schemas.microsoft.com/office/powerpoint/2010/main" val="113377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FFCA244-BDC5-B043-9711-D79AA8A124BF}"/>
              </a:ext>
            </a:extLst>
          </p:cNvPr>
          <p:cNvSpPr>
            <a:spLocks noGrp="1"/>
          </p:cNvSpPr>
          <p:nvPr>
            <p:ph type="title"/>
          </p:nvPr>
        </p:nvSpPr>
        <p:spPr>
          <a:xfrm>
            <a:off x="854565" y="2699655"/>
            <a:ext cx="10515600" cy="1400410"/>
          </a:xfrm>
        </p:spPr>
        <p:txBody>
          <a:bodyPr>
            <a:normAutofit/>
          </a:bodyPr>
          <a:lstStyle/>
          <a:p>
            <a:r>
              <a:rPr lang="ja-JP" altLang="en-US" sz="4400" dirty="0">
                <a:solidFill>
                  <a:schemeClr val="tx1">
                    <a:lumMod val="65000"/>
                    <a:lumOff val="35000"/>
                  </a:schemeClr>
                </a:solidFill>
              </a:rPr>
              <a:t>本研修の自己内省と</a:t>
            </a:r>
            <a:r>
              <a:rPr lang="en-US" altLang="ja-JP" sz="4400" dirty="0">
                <a:solidFill>
                  <a:schemeClr val="tx1">
                    <a:lumMod val="65000"/>
                    <a:lumOff val="35000"/>
                  </a:schemeClr>
                </a:solidFill>
              </a:rPr>
              <a:t/>
            </a:r>
            <a:br>
              <a:rPr lang="en-US" altLang="ja-JP" sz="4400" dirty="0">
                <a:solidFill>
                  <a:schemeClr val="tx1">
                    <a:lumMod val="65000"/>
                    <a:lumOff val="35000"/>
                  </a:schemeClr>
                </a:solidFill>
              </a:rPr>
            </a:br>
            <a:r>
              <a:rPr lang="ja-JP" altLang="en-US" sz="4400" dirty="0">
                <a:solidFill>
                  <a:schemeClr val="tx1">
                    <a:lumMod val="65000"/>
                    <a:lumOff val="35000"/>
                  </a:schemeClr>
                </a:solidFill>
              </a:rPr>
              <a:t>最終課題までのアクションプラン</a:t>
            </a:r>
            <a:endParaRPr lang="en-US" sz="4400" dirty="0">
              <a:solidFill>
                <a:schemeClr val="tx1">
                  <a:lumMod val="65000"/>
                  <a:lumOff val="35000"/>
                </a:schemeClr>
              </a:solidFill>
            </a:endParaRPr>
          </a:p>
        </p:txBody>
      </p:sp>
      <p:sp>
        <p:nvSpPr>
          <p:cNvPr id="2" name="スライド番号プレースホルダー 1"/>
          <p:cNvSpPr>
            <a:spLocks noGrp="1"/>
          </p:cNvSpPr>
          <p:nvPr>
            <p:ph type="sldNum" sz="quarter" idx="12"/>
          </p:nvPr>
        </p:nvSpPr>
        <p:spPr/>
        <p:txBody>
          <a:bodyPr/>
          <a:lstStyle/>
          <a:p>
            <a:fld id="{D9226DAE-D732-0D44-A3A9-3426432CAC1A}" type="slidenum">
              <a:rPr lang="en-US" smtClean="0"/>
              <a:t>11</a:t>
            </a:fld>
            <a:endParaRPr lang="en-US"/>
          </a:p>
        </p:txBody>
      </p:sp>
    </p:spTree>
    <p:extLst>
      <p:ext uri="{BB962C8B-B14F-4D97-AF65-F5344CB8AC3E}">
        <p14:creationId xmlns:p14="http://schemas.microsoft.com/office/powerpoint/2010/main" val="307296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93DE8B-9E08-B74D-8D90-BF1B96C11009}"/>
              </a:ext>
            </a:extLst>
          </p:cNvPr>
          <p:cNvSpPr>
            <a:spLocks noGrp="1"/>
          </p:cNvSpPr>
          <p:nvPr>
            <p:ph type="title"/>
          </p:nvPr>
        </p:nvSpPr>
        <p:spPr/>
        <p:txBody>
          <a:bodyPr/>
          <a:lstStyle/>
          <a:p>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研修の流れ</a:t>
            </a:r>
            <a:endParaRPr lang="en-US" b="1" dirty="0">
              <a:solidFill>
                <a:schemeClr val="tx1">
                  <a:lumMod val="65000"/>
                  <a:lumOff val="35000"/>
                </a:schemeClr>
              </a:solidFill>
              <a:latin typeface="Meiryo UI" panose="020B0604030504040204" pitchFamily="50" charset="-128"/>
              <a:ea typeface="Meiryo UI" panose="020B0604030504040204" pitchFamily="50" charset="-128"/>
            </a:endParaRPr>
          </a:p>
        </p:txBody>
      </p:sp>
      <p:graphicFrame>
        <p:nvGraphicFramePr>
          <p:cNvPr id="4" name="Content Placeholder 3">
            <a:extLst>
              <a:ext uri="{FF2B5EF4-FFF2-40B4-BE49-F238E27FC236}">
                <a16:creationId xmlns="" xmlns:a16="http://schemas.microsoft.com/office/drawing/2014/main" id="{91B6374C-4A7E-8549-A830-88BE1C8897C8}"/>
              </a:ext>
            </a:extLst>
          </p:cNvPr>
          <p:cNvGraphicFramePr>
            <a:graphicFrameLocks noGrp="1"/>
          </p:cNvGraphicFramePr>
          <p:nvPr>
            <p:ph idx="1"/>
            <p:extLst>
              <p:ext uri="{D42A27DB-BD31-4B8C-83A1-F6EECF244321}">
                <p14:modId xmlns:p14="http://schemas.microsoft.com/office/powerpoint/2010/main" val="2953254851"/>
              </p:ext>
            </p:extLst>
          </p:nvPr>
        </p:nvGraphicFramePr>
        <p:xfrm>
          <a:off x="360963" y="1155701"/>
          <a:ext cx="11439098" cy="520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 xmlns:a16="http://schemas.microsoft.com/office/drawing/2014/main" id="{4D04A623-09D4-1E4C-9360-FFDE8E7091BD}"/>
              </a:ext>
            </a:extLst>
          </p:cNvPr>
          <p:cNvPicPr>
            <a:picLocks noChangeAspect="1"/>
          </p:cNvPicPr>
          <p:nvPr/>
        </p:nvPicPr>
        <p:blipFill>
          <a:blip r:embed="rId8"/>
          <a:stretch>
            <a:fillRect/>
          </a:stretch>
        </p:blipFill>
        <p:spPr>
          <a:xfrm>
            <a:off x="4575785" y="397867"/>
            <a:ext cx="1252682" cy="1395393"/>
          </a:xfrm>
          <a:prstGeom prst="rect">
            <a:avLst/>
          </a:prstGeom>
        </p:spPr>
      </p:pic>
      <p:pic>
        <p:nvPicPr>
          <p:cNvPr id="6" name="Picture 5">
            <a:extLst>
              <a:ext uri="{FF2B5EF4-FFF2-40B4-BE49-F238E27FC236}">
                <a16:creationId xmlns="" xmlns:a16="http://schemas.microsoft.com/office/drawing/2014/main" id="{B56FC277-3E2A-4940-96A1-57F3DC22BC87}"/>
              </a:ext>
            </a:extLst>
          </p:cNvPr>
          <p:cNvPicPr>
            <a:picLocks noChangeAspect="1"/>
          </p:cNvPicPr>
          <p:nvPr/>
        </p:nvPicPr>
        <p:blipFill>
          <a:blip r:embed="rId9"/>
          <a:stretch>
            <a:fillRect/>
          </a:stretch>
        </p:blipFill>
        <p:spPr>
          <a:xfrm>
            <a:off x="10096500" y="-114555"/>
            <a:ext cx="2095500" cy="2095500"/>
          </a:xfrm>
          <a:prstGeom prst="rect">
            <a:avLst/>
          </a:prstGeom>
        </p:spPr>
      </p:pic>
      <p:sp>
        <p:nvSpPr>
          <p:cNvPr id="3" name="TextBox 2">
            <a:extLst>
              <a:ext uri="{FF2B5EF4-FFF2-40B4-BE49-F238E27FC236}">
                <a16:creationId xmlns="" xmlns:a16="http://schemas.microsoft.com/office/drawing/2014/main" id="{62F7BACF-BB38-CE48-B912-D61145534EEB}"/>
              </a:ext>
            </a:extLst>
          </p:cNvPr>
          <p:cNvSpPr txBox="1"/>
          <p:nvPr/>
        </p:nvSpPr>
        <p:spPr>
          <a:xfrm>
            <a:off x="4878960" y="765349"/>
            <a:ext cx="646331" cy="646331"/>
          </a:xfrm>
          <a:prstGeom prst="rect">
            <a:avLst/>
          </a:prstGeom>
          <a:noFill/>
        </p:spPr>
        <p:txBody>
          <a:bodyPr wrap="none" rtlCol="0">
            <a:spAutoFit/>
          </a:bodyPr>
          <a:lstStyle/>
          <a:p>
            <a:pPr algn="ct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受講</a:t>
            </a:r>
            <a:endParaRPr lang="en-US" altLang="ja-JP"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証書</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7" name="TextBox 6">
            <a:extLst>
              <a:ext uri="{FF2B5EF4-FFF2-40B4-BE49-F238E27FC236}">
                <a16:creationId xmlns="" xmlns:a16="http://schemas.microsoft.com/office/drawing/2014/main" id="{0EB3A23C-C888-4540-BC3F-A22C8C14CD68}"/>
              </a:ext>
            </a:extLst>
          </p:cNvPr>
          <p:cNvSpPr txBox="1"/>
          <p:nvPr/>
        </p:nvSpPr>
        <p:spPr>
          <a:xfrm>
            <a:off x="10548399" y="488350"/>
            <a:ext cx="1251662" cy="923330"/>
          </a:xfrm>
          <a:prstGeom prst="rect">
            <a:avLst/>
          </a:prstGeom>
          <a:noFill/>
        </p:spPr>
        <p:txBody>
          <a:bodyPr wrap="square" rtlCol="0">
            <a:spAutoFit/>
          </a:bodyPr>
          <a:lstStyle/>
          <a:p>
            <a:pPr algn="ct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動画教材活用講師 </a:t>
            </a:r>
            <a:endParaRPr lang="en-US" altLang="ja-JP"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認定証</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D9226DAE-D732-0D44-A3A9-3426432CAC1A}" type="slidenum">
              <a:rPr lang="en-US" smtClean="0"/>
              <a:t>12</a:t>
            </a:fld>
            <a:endParaRPr lang="en-US"/>
          </a:p>
        </p:txBody>
      </p:sp>
    </p:spTree>
    <p:extLst>
      <p:ext uri="{BB962C8B-B14F-4D97-AF65-F5344CB8AC3E}">
        <p14:creationId xmlns:p14="http://schemas.microsoft.com/office/powerpoint/2010/main" val="1888664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9CD84F-5C95-EC43-B923-FAE8BE7F65DA}"/>
              </a:ext>
            </a:extLst>
          </p:cNvPr>
          <p:cNvSpPr>
            <a:spLocks noGrp="1"/>
          </p:cNvSpPr>
          <p:nvPr>
            <p:ph type="title"/>
          </p:nvPr>
        </p:nvSpPr>
        <p:spPr/>
        <p:txBody>
          <a:bodyPr>
            <a:normAutofit/>
          </a:bodyPr>
          <a:lstStyle/>
          <a:p>
            <a:r>
              <a:rPr lang="ja-JP" altLang="en-US" dirty="0">
                <a:solidFill>
                  <a:schemeClr val="tx1">
                    <a:lumMod val="65000"/>
                    <a:lumOff val="35000"/>
                  </a:schemeClr>
                </a:solidFill>
              </a:rPr>
              <a:t>最終</a:t>
            </a:r>
            <a:r>
              <a:rPr lang="ja-JP" altLang="en-US" dirty="0" smtClean="0">
                <a:solidFill>
                  <a:schemeClr val="tx1">
                    <a:lumMod val="65000"/>
                    <a:lumOff val="35000"/>
                  </a:schemeClr>
                </a:solidFill>
              </a:rPr>
              <a:t>課題：作った動画教材の実践</a:t>
            </a:r>
            <a:endParaRPr lang="en-US" dirty="0">
              <a:solidFill>
                <a:schemeClr val="tx1">
                  <a:lumMod val="65000"/>
                  <a:lumOff val="35000"/>
                </a:schemeClr>
              </a:solidFill>
            </a:endParaRPr>
          </a:p>
        </p:txBody>
      </p:sp>
      <p:sp>
        <p:nvSpPr>
          <p:cNvPr id="3" name="Content Placeholder 2">
            <a:extLst>
              <a:ext uri="{FF2B5EF4-FFF2-40B4-BE49-F238E27FC236}">
                <a16:creationId xmlns="" xmlns:a16="http://schemas.microsoft.com/office/drawing/2014/main" id="{F2920C6B-57D6-CB4A-8A51-0E615FF0FEF8}"/>
              </a:ext>
            </a:extLst>
          </p:cNvPr>
          <p:cNvSpPr>
            <a:spLocks noGrp="1"/>
          </p:cNvSpPr>
          <p:nvPr>
            <p:ph idx="1"/>
          </p:nvPr>
        </p:nvSpPr>
        <p:spPr/>
        <p:txBody>
          <a:bodyPr/>
          <a:lstStyle/>
          <a:p>
            <a:r>
              <a:rPr lang="ja-JP" altLang="en-US" dirty="0">
                <a:solidFill>
                  <a:schemeClr val="tx1">
                    <a:lumMod val="65000"/>
                    <a:lumOff val="35000"/>
                  </a:schemeClr>
                </a:solidFill>
              </a:rPr>
              <a:t>締切：</a:t>
            </a:r>
            <a:r>
              <a:rPr lang="en-US" altLang="ja-JP" dirty="0" smtClean="0">
                <a:solidFill>
                  <a:schemeClr val="tx1">
                    <a:lumMod val="65000"/>
                    <a:lumOff val="35000"/>
                  </a:schemeClr>
                </a:solidFill>
                <a:highlight>
                  <a:srgbClr val="FFFF00"/>
                </a:highlight>
              </a:rPr>
              <a:t>20XX</a:t>
            </a:r>
            <a:r>
              <a:rPr lang="ja-JP" altLang="en-US" dirty="0" smtClean="0">
                <a:solidFill>
                  <a:schemeClr val="tx1">
                    <a:lumMod val="65000"/>
                    <a:lumOff val="35000"/>
                  </a:schemeClr>
                </a:solidFill>
                <a:highlight>
                  <a:srgbClr val="FFFF00"/>
                </a:highlight>
              </a:rPr>
              <a:t>年</a:t>
            </a:r>
            <a:r>
              <a:rPr lang="en-US" altLang="ja-JP" dirty="0" smtClean="0">
                <a:solidFill>
                  <a:schemeClr val="tx1">
                    <a:lumMod val="65000"/>
                    <a:lumOff val="35000"/>
                  </a:schemeClr>
                </a:solidFill>
                <a:highlight>
                  <a:srgbClr val="FFFF00"/>
                </a:highlight>
              </a:rPr>
              <a:t>XX</a:t>
            </a:r>
            <a:r>
              <a:rPr lang="ja-JP" altLang="en-US" dirty="0" smtClean="0">
                <a:solidFill>
                  <a:schemeClr val="tx1">
                    <a:lumMod val="65000"/>
                    <a:lumOff val="35000"/>
                  </a:schemeClr>
                </a:solidFill>
                <a:highlight>
                  <a:srgbClr val="FFFF00"/>
                </a:highlight>
              </a:rPr>
              <a:t>月</a:t>
            </a:r>
            <a:r>
              <a:rPr lang="en-US" altLang="ja-JP" dirty="0" smtClean="0">
                <a:solidFill>
                  <a:schemeClr val="tx1">
                    <a:lumMod val="65000"/>
                    <a:lumOff val="35000"/>
                  </a:schemeClr>
                </a:solidFill>
                <a:highlight>
                  <a:srgbClr val="FFFF00"/>
                </a:highlight>
              </a:rPr>
              <a:t>XX</a:t>
            </a:r>
            <a:r>
              <a:rPr lang="ja-JP" altLang="en-US" dirty="0" smtClean="0">
                <a:solidFill>
                  <a:schemeClr val="tx1">
                    <a:lumMod val="65000"/>
                    <a:lumOff val="35000"/>
                  </a:schemeClr>
                </a:solidFill>
                <a:highlight>
                  <a:srgbClr val="FFFF00"/>
                </a:highlight>
              </a:rPr>
              <a:t>日</a:t>
            </a:r>
            <a:r>
              <a:rPr lang="ja-JP" altLang="en-US" dirty="0" smtClean="0">
                <a:solidFill>
                  <a:schemeClr val="tx1">
                    <a:lumMod val="65000"/>
                    <a:lumOff val="35000"/>
                  </a:schemeClr>
                </a:solidFill>
              </a:rPr>
              <a:t>（○）</a:t>
            </a:r>
            <a:endParaRPr lang="en-US" altLang="ja-JP" dirty="0">
              <a:solidFill>
                <a:schemeClr val="tx1">
                  <a:lumMod val="65000"/>
                  <a:lumOff val="35000"/>
                </a:schemeClr>
              </a:solidFill>
            </a:endParaRPr>
          </a:p>
          <a:p>
            <a:r>
              <a:rPr lang="ja-JP" altLang="en-US" dirty="0">
                <a:solidFill>
                  <a:schemeClr val="tx1">
                    <a:lumMod val="65000"/>
                    <a:lumOff val="35000"/>
                  </a:schemeClr>
                </a:solidFill>
              </a:rPr>
              <a:t>最終課題を提出することにより「</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動画教材活用講師 認定証</a:t>
            </a:r>
            <a:r>
              <a:rPr lang="ja-JP" altLang="en-US" dirty="0">
                <a:solidFill>
                  <a:schemeClr val="tx1">
                    <a:lumMod val="65000"/>
                    <a:lumOff val="35000"/>
                  </a:schemeClr>
                </a:solidFill>
              </a:rPr>
              <a:t>」を授与</a:t>
            </a:r>
            <a:endParaRPr lang="en-US" altLang="ja-JP" dirty="0">
              <a:solidFill>
                <a:schemeClr val="tx1">
                  <a:lumMod val="65000"/>
                  <a:lumOff val="35000"/>
                </a:schemeClr>
              </a:solidFill>
            </a:endParaRPr>
          </a:p>
          <a:p>
            <a:r>
              <a:rPr lang="ja-JP" altLang="en-US" dirty="0">
                <a:solidFill>
                  <a:schemeClr val="tx1">
                    <a:lumMod val="65000"/>
                    <a:lumOff val="35000"/>
                  </a:schemeClr>
                </a:solidFill>
              </a:rPr>
              <a:t>最終課題の内容</a:t>
            </a:r>
            <a:r>
              <a:rPr lang="en-US" altLang="ja-JP" dirty="0">
                <a:solidFill>
                  <a:schemeClr val="tx1">
                    <a:lumMod val="65000"/>
                    <a:lumOff val="35000"/>
                  </a:schemeClr>
                </a:solidFill>
              </a:rPr>
              <a:t>(*</a:t>
            </a:r>
            <a:r>
              <a:rPr lang="ja-JP" altLang="en-US" dirty="0">
                <a:solidFill>
                  <a:schemeClr val="tx1">
                    <a:lumMod val="65000"/>
                    <a:lumOff val="35000"/>
                  </a:schemeClr>
                </a:solidFill>
              </a:rPr>
              <a:t>必須</a:t>
            </a:r>
            <a:r>
              <a:rPr lang="en-US" altLang="ja-JP" dirty="0">
                <a:solidFill>
                  <a:schemeClr val="tx1">
                    <a:lumMod val="65000"/>
                    <a:lumOff val="35000"/>
                  </a:schemeClr>
                </a:solidFill>
              </a:rPr>
              <a:t>)</a:t>
            </a:r>
          </a:p>
          <a:p>
            <a:pPr lvl="1"/>
            <a:r>
              <a:rPr lang="en-US" dirty="0" err="1">
                <a:solidFill>
                  <a:schemeClr val="tx1">
                    <a:lumMod val="65000"/>
                    <a:lumOff val="35000"/>
                  </a:schemeClr>
                </a:solidFill>
                <a:latin typeface="Meiryo UI" panose="020B0604030504040204" pitchFamily="50" charset="-128"/>
                <a:ea typeface="Meiryo UI" panose="020B0604030504040204" pitchFamily="50" charset="-128"/>
              </a:rPr>
              <a:t>授業用に作成した動画教材</a:t>
            </a:r>
            <a:r>
              <a:rPr lang="en-US"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動画教材の</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URL</a:t>
            </a:r>
            <a:r>
              <a:rPr lang="en-US" dirty="0">
                <a:solidFill>
                  <a:schemeClr val="tx1">
                    <a:lumMod val="65000"/>
                    <a:lumOff val="35000"/>
                  </a:schemeClr>
                </a:solidFill>
                <a:latin typeface="Meiryo UI" panose="020B0604030504040204" pitchFamily="50" charset="-128"/>
                <a:ea typeface="Meiryo UI" panose="020B0604030504040204" pitchFamily="50" charset="-128"/>
              </a:rPr>
              <a:t>)</a:t>
            </a:r>
          </a:p>
          <a:p>
            <a:pPr lvl="1"/>
            <a:r>
              <a:rPr lang="en-US" dirty="0" err="1" smtClean="0">
                <a:solidFill>
                  <a:schemeClr val="tx1">
                    <a:lumMod val="65000"/>
                    <a:lumOff val="35000"/>
                  </a:schemeClr>
                </a:solidFill>
                <a:latin typeface="Meiryo UI" panose="020B0604030504040204" pitchFamily="50" charset="-128"/>
                <a:ea typeface="Meiryo UI" panose="020B0604030504040204" pitchFamily="50" charset="-128"/>
              </a:rPr>
              <a:t>授業用動画を</a:t>
            </a:r>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作成</a:t>
            </a:r>
            <a:r>
              <a:rPr lang="en-US" dirty="0" err="1" smtClean="0">
                <a:solidFill>
                  <a:schemeClr val="tx1">
                    <a:lumMod val="65000"/>
                    <a:lumOff val="35000"/>
                  </a:schemeClr>
                </a:solidFill>
                <a:latin typeface="Meiryo UI" panose="020B0604030504040204" pitchFamily="50" charset="-128"/>
                <a:ea typeface="Meiryo UI" panose="020B0604030504040204" pitchFamily="50" charset="-128"/>
              </a:rPr>
              <a:t>した振り返り</a:t>
            </a:r>
            <a:r>
              <a:rPr lang="en-US" dirty="0" err="1">
                <a:solidFill>
                  <a:schemeClr val="tx1">
                    <a:lumMod val="65000"/>
                    <a:lumOff val="35000"/>
                  </a:schemeClr>
                </a:solidFill>
                <a:latin typeface="Meiryo UI" panose="020B0604030504040204" pitchFamily="50" charset="-128"/>
                <a:ea typeface="Meiryo UI" panose="020B0604030504040204" pitchFamily="50" charset="-128"/>
              </a:rPr>
              <a:t>、または、授業で動画を活用した振り返り</a:t>
            </a:r>
            <a:r>
              <a:rPr lang="en-US"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　　　</a:t>
            </a:r>
            <a:r>
              <a:rPr lang="en-US"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テンプレート使用</a:t>
            </a:r>
            <a:r>
              <a:rPr lang="en-US" dirty="0">
                <a:solidFill>
                  <a:schemeClr val="tx1">
                    <a:lumMod val="65000"/>
                    <a:lumOff val="35000"/>
                  </a:schemeClr>
                </a:solidFill>
                <a:latin typeface="Meiryo UI" panose="020B0604030504040204" pitchFamily="50" charset="-128"/>
                <a:ea typeface="Meiryo UI" panose="020B0604030504040204" pitchFamily="50" charset="-128"/>
              </a:rPr>
              <a:t>)</a:t>
            </a:r>
          </a:p>
          <a:p>
            <a:pPr lvl="1"/>
            <a:r>
              <a:rPr lang="en-US" dirty="0" smtClean="0">
                <a:solidFill>
                  <a:schemeClr val="tx1">
                    <a:lumMod val="65000"/>
                    <a:lumOff val="35000"/>
                  </a:schemeClr>
                </a:solidFill>
                <a:latin typeface="Meiryo UI" panose="020B0604030504040204" pitchFamily="50" charset="-128"/>
                <a:ea typeface="Meiryo UI" panose="020B0604030504040204" pitchFamily="50" charset="-128"/>
              </a:rPr>
              <a:t>指導案シート</a:t>
            </a:r>
            <a:r>
              <a:rPr lang="en-US" altLang="ja-JP" dirty="0" smtClean="0">
                <a:solidFill>
                  <a:schemeClr val="tx1">
                    <a:lumMod val="65000"/>
                    <a:lumOff val="35000"/>
                  </a:schemeClr>
                </a:solidFill>
                <a:latin typeface="Meiryo UI" panose="020B0604030504040204" pitchFamily="50" charset="-128"/>
                <a:ea typeface="Meiryo UI" panose="020B0604030504040204" pitchFamily="50" charset="-128"/>
              </a:rPr>
              <a:t>No.1&amp;No.2</a:t>
            </a:r>
            <a:r>
              <a:rPr lang="en-US" dirty="0" smtClean="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テンプレート使用</a:t>
            </a:r>
            <a:r>
              <a:rPr lang="en-US" dirty="0">
                <a:solidFill>
                  <a:schemeClr val="tx1">
                    <a:lumMod val="65000"/>
                    <a:lumOff val="35000"/>
                  </a:schemeClr>
                </a:solidFill>
                <a:latin typeface="Meiryo UI" panose="020B0604030504040204" pitchFamily="50" charset="-128"/>
                <a:ea typeface="Meiryo UI" panose="020B0604030504040204" pitchFamily="50" charset="-128"/>
              </a:rPr>
              <a:t>)</a:t>
            </a:r>
          </a:p>
          <a:p>
            <a:pPr lvl="1"/>
            <a:r>
              <a:rPr lang="en-US" dirty="0" err="1">
                <a:solidFill>
                  <a:schemeClr val="tx1">
                    <a:lumMod val="65000"/>
                    <a:lumOff val="35000"/>
                  </a:schemeClr>
                </a:solidFill>
                <a:latin typeface="Meiryo UI" panose="020B0604030504040204" pitchFamily="50" charset="-128"/>
                <a:ea typeface="Meiryo UI" panose="020B0604030504040204" pitchFamily="50" charset="-128"/>
              </a:rPr>
              <a:t>学生が動画教材を活用している動画・写真</a:t>
            </a:r>
            <a:r>
              <a:rPr lang="en-US"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動画の場合は</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URL</a:t>
            </a:r>
            <a:r>
              <a:rPr lang="en-US" dirty="0">
                <a:solidFill>
                  <a:schemeClr val="tx1">
                    <a:lumMod val="65000"/>
                    <a:lumOff val="35000"/>
                  </a:schemeClr>
                </a:solidFill>
                <a:latin typeface="Meiryo UI" panose="020B0604030504040204" pitchFamily="50" charset="-128"/>
                <a:ea typeface="Meiryo UI" panose="020B0604030504040204" pitchFamily="50" charset="-128"/>
              </a:rPr>
              <a:t>)</a:t>
            </a:r>
          </a:p>
          <a:p>
            <a:pPr lvl="1"/>
            <a:r>
              <a:rPr lang="en-US" dirty="0" err="1">
                <a:solidFill>
                  <a:schemeClr val="tx1">
                    <a:lumMod val="65000"/>
                    <a:lumOff val="35000"/>
                  </a:schemeClr>
                </a:solidFill>
                <a:latin typeface="Meiryo UI" panose="020B0604030504040204" pitchFamily="50" charset="-128"/>
                <a:ea typeface="Meiryo UI" panose="020B0604030504040204" pitchFamily="50" charset="-128"/>
              </a:rPr>
              <a:t>学生の感想</a:t>
            </a:r>
            <a:r>
              <a:rPr lang="en-US"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フォーマット自由</a:t>
            </a:r>
            <a:r>
              <a:rPr lang="en-US" dirty="0">
                <a:solidFill>
                  <a:schemeClr val="tx1">
                    <a:lumMod val="65000"/>
                    <a:lumOff val="35000"/>
                  </a:schemeClr>
                </a:solidFill>
                <a:latin typeface="Meiryo UI" panose="020B0604030504040204" pitchFamily="50" charset="-128"/>
                <a:ea typeface="Meiryo UI" panose="020B0604030504040204" pitchFamily="50" charset="-128"/>
              </a:rPr>
              <a:t>)</a:t>
            </a:r>
          </a:p>
          <a:p>
            <a:r>
              <a:rPr lang="ja-JP" altLang="en-US" dirty="0">
                <a:solidFill>
                  <a:schemeClr val="tx1">
                    <a:lumMod val="65000"/>
                    <a:lumOff val="35000"/>
                  </a:schemeClr>
                </a:solidFill>
              </a:rPr>
              <a:t>提出方法：</a:t>
            </a:r>
            <a:endParaRPr lang="en-US" altLang="ja-JP" dirty="0">
              <a:solidFill>
                <a:schemeClr val="tx1">
                  <a:lumMod val="65000"/>
                  <a:lumOff val="35000"/>
                </a:schemeClr>
              </a:solidFill>
            </a:endParaRPr>
          </a:p>
          <a:p>
            <a:pPr lvl="1"/>
            <a:r>
              <a:rPr lang="en-US" altLang="ja-JP" dirty="0" smtClean="0">
                <a:solidFill>
                  <a:schemeClr val="tx1">
                    <a:lumMod val="65000"/>
                    <a:lumOff val="35000"/>
                  </a:schemeClr>
                </a:solidFill>
              </a:rPr>
              <a:t>xxx@xxx.co.jp</a:t>
            </a:r>
            <a:r>
              <a:rPr lang="ja-JP" altLang="en-US" dirty="0">
                <a:solidFill>
                  <a:schemeClr val="tx1">
                    <a:lumMod val="65000"/>
                    <a:lumOff val="35000"/>
                  </a:schemeClr>
                </a:solidFill>
              </a:rPr>
              <a:t>へメールで提出</a:t>
            </a:r>
            <a:endParaRPr lang="en-US" altLang="ja-JP" dirty="0">
              <a:solidFill>
                <a:schemeClr val="tx1">
                  <a:lumMod val="65000"/>
                  <a:lumOff val="35000"/>
                </a:schemeClr>
              </a:solidFill>
            </a:endParaRPr>
          </a:p>
          <a:p>
            <a:pPr lvl="1"/>
            <a:endParaRPr lang="en-US" dirty="0"/>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13</a:t>
            </a:fld>
            <a:endParaRPr lang="en-US"/>
          </a:p>
        </p:txBody>
      </p:sp>
    </p:spTree>
    <p:extLst>
      <p:ext uri="{BB962C8B-B14F-4D97-AF65-F5344CB8AC3E}">
        <p14:creationId xmlns:p14="http://schemas.microsoft.com/office/powerpoint/2010/main" val="993653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C5BEAD2-077F-AA42-8DCD-6E6D5717E241}"/>
              </a:ext>
            </a:extLst>
          </p:cNvPr>
          <p:cNvSpPr>
            <a:spLocks noGrp="1"/>
          </p:cNvSpPr>
          <p:nvPr>
            <p:ph type="title"/>
          </p:nvPr>
        </p:nvSpPr>
        <p:spPr>
          <a:xfrm>
            <a:off x="838200" y="581134"/>
            <a:ext cx="10515600" cy="898898"/>
          </a:xfrm>
        </p:spPr>
        <p:txBody>
          <a:bodyPr/>
          <a:lstStyle/>
          <a:p>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目標と</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本日</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の成果</a:t>
            </a:r>
            <a:endParaRPr lang="en-US" b="1" dirty="0">
              <a:solidFill>
                <a:schemeClr val="tx1">
                  <a:lumMod val="65000"/>
                  <a:lumOff val="35000"/>
                </a:schemeClr>
              </a:solidFill>
              <a:latin typeface="Meiryo UI" panose="020B0604030504040204" pitchFamily="50" charset="-128"/>
              <a:ea typeface="Meiryo UI" panose="020B0604030504040204" pitchFamily="50" charset="-128"/>
            </a:endParaRPr>
          </a:p>
        </p:txBody>
      </p:sp>
      <p:graphicFrame>
        <p:nvGraphicFramePr>
          <p:cNvPr id="7" name="Table 6">
            <a:extLst>
              <a:ext uri="{FF2B5EF4-FFF2-40B4-BE49-F238E27FC236}">
                <a16:creationId xmlns:a16="http://schemas.microsoft.com/office/drawing/2014/main" xmlns="" id="{DB4877B4-503F-7F46-A1B2-7E6C1050BC03}"/>
              </a:ext>
            </a:extLst>
          </p:cNvPr>
          <p:cNvGraphicFramePr>
            <a:graphicFrameLocks noGrp="1"/>
          </p:cNvGraphicFramePr>
          <p:nvPr>
            <p:extLst>
              <p:ext uri="{D42A27DB-BD31-4B8C-83A1-F6EECF244321}">
                <p14:modId xmlns:p14="http://schemas.microsoft.com/office/powerpoint/2010/main" val="4252041454"/>
              </p:ext>
            </p:extLst>
          </p:nvPr>
        </p:nvGraphicFramePr>
        <p:xfrm>
          <a:off x="649513" y="1883895"/>
          <a:ext cx="10949482" cy="4501849"/>
        </p:xfrm>
        <a:graphic>
          <a:graphicData uri="http://schemas.openxmlformats.org/drawingml/2006/table">
            <a:tbl>
              <a:tblPr firstRow="1" bandRow="1">
                <a:tableStyleId>{5940675A-B579-460E-94D1-54222C63F5DA}</a:tableStyleId>
              </a:tblPr>
              <a:tblGrid>
                <a:gridCol w="4025692">
                  <a:extLst>
                    <a:ext uri="{9D8B030D-6E8A-4147-A177-3AD203B41FA5}">
                      <a16:colId xmlns:a16="http://schemas.microsoft.com/office/drawing/2014/main" xmlns="" val="90550850"/>
                    </a:ext>
                  </a:extLst>
                </a:gridCol>
                <a:gridCol w="6923790">
                  <a:extLst>
                    <a:ext uri="{9D8B030D-6E8A-4147-A177-3AD203B41FA5}">
                      <a16:colId xmlns:a16="http://schemas.microsoft.com/office/drawing/2014/main" xmlns="" val="1934476697"/>
                    </a:ext>
                  </a:extLst>
                </a:gridCol>
              </a:tblGrid>
              <a:tr h="556128">
                <a:tc>
                  <a:txBody>
                    <a:bodyPr/>
                    <a:lstStyle/>
                    <a:p>
                      <a:pPr algn="ctr"/>
                      <a:r>
                        <a:rPr lang="ja-JP" altLang="en-US" sz="2900" dirty="0">
                          <a:solidFill>
                            <a:schemeClr val="tx1">
                              <a:lumMod val="65000"/>
                              <a:lumOff val="35000"/>
                            </a:schemeClr>
                          </a:solidFill>
                          <a:latin typeface="Meiryo UI" panose="020B0604030504040204" pitchFamily="50" charset="-128"/>
                          <a:ea typeface="Meiryo UI" panose="020B0604030504040204" pitchFamily="50" charset="-128"/>
                        </a:rPr>
                        <a:t>目標</a:t>
                      </a:r>
                      <a:endParaRPr lang="en-US" sz="2900" dirty="0">
                        <a:solidFill>
                          <a:schemeClr val="tx1">
                            <a:lumMod val="65000"/>
                            <a:lumOff val="35000"/>
                          </a:schemeClr>
                        </a:solidFill>
                        <a:latin typeface="Meiryo UI" panose="020B0604030504040204" pitchFamily="50" charset="-128"/>
                        <a:ea typeface="Meiryo UI" panose="020B0604030504040204" pitchFamily="50" charset="-128"/>
                      </a:endParaRPr>
                    </a:p>
                  </a:txBody>
                  <a:tcPr marL="144791" marR="144791" marT="72396" marB="72396"/>
                </a:tc>
                <a:tc>
                  <a:txBody>
                    <a:bodyPr/>
                    <a:lstStyle/>
                    <a:p>
                      <a:pPr algn="ctr"/>
                      <a:r>
                        <a:rPr lang="ja-JP" altLang="en-US" sz="2900" dirty="0">
                          <a:solidFill>
                            <a:schemeClr val="tx1">
                              <a:lumMod val="65000"/>
                              <a:lumOff val="35000"/>
                            </a:schemeClr>
                          </a:solidFill>
                          <a:latin typeface="Meiryo UI" panose="020B0604030504040204" pitchFamily="50" charset="-128"/>
                          <a:ea typeface="Meiryo UI" panose="020B0604030504040204" pitchFamily="50" charset="-128"/>
                        </a:rPr>
                        <a:t>学習項目</a:t>
                      </a:r>
                      <a:endParaRPr lang="en-US" sz="2900" dirty="0">
                        <a:solidFill>
                          <a:schemeClr val="tx1">
                            <a:lumMod val="65000"/>
                            <a:lumOff val="35000"/>
                          </a:schemeClr>
                        </a:solidFill>
                        <a:latin typeface="Meiryo UI" panose="020B0604030504040204" pitchFamily="50" charset="-128"/>
                        <a:ea typeface="Meiryo UI" panose="020B0604030504040204" pitchFamily="50" charset="-128"/>
                      </a:endParaRPr>
                    </a:p>
                  </a:txBody>
                  <a:tcPr marL="144791" marR="144791" marT="72396" marB="72396"/>
                </a:tc>
                <a:extLst>
                  <a:ext uri="{0D108BD9-81ED-4DB2-BD59-A6C34878D82A}">
                    <a16:rowId xmlns:a16="http://schemas.microsoft.com/office/drawing/2014/main" xmlns="" val="945711814"/>
                  </a:ext>
                </a:extLst>
              </a:tr>
              <a:tr h="1392830">
                <a:tc>
                  <a:txBody>
                    <a:bodyPr/>
                    <a:lstStyle/>
                    <a:p>
                      <a:r>
                        <a:rPr lang="ja-JP" altLang="en-US" sz="2900" dirty="0">
                          <a:solidFill>
                            <a:schemeClr val="tx1">
                              <a:lumMod val="65000"/>
                              <a:lumOff val="35000"/>
                            </a:schemeClr>
                          </a:solidFill>
                          <a:latin typeface="Meiryo UI" panose="020B0604030504040204" pitchFamily="50" charset="-128"/>
                          <a:ea typeface="Meiryo UI" panose="020B0604030504040204" pitchFamily="50" charset="-128"/>
                        </a:rPr>
                        <a:t>動画教材の設計と開発</a:t>
                      </a:r>
                      <a:endParaRPr lang="en-US" sz="2900" dirty="0">
                        <a:solidFill>
                          <a:schemeClr val="tx1">
                            <a:lumMod val="65000"/>
                            <a:lumOff val="35000"/>
                          </a:schemeClr>
                        </a:solidFill>
                        <a:latin typeface="Meiryo UI" panose="020B0604030504040204" pitchFamily="50" charset="-128"/>
                        <a:ea typeface="Meiryo UI" panose="020B0604030504040204" pitchFamily="50" charset="-128"/>
                      </a:endParaRPr>
                    </a:p>
                    <a:p>
                      <a:endParaRPr lang="en-US" sz="2900" dirty="0">
                        <a:solidFill>
                          <a:schemeClr val="tx1">
                            <a:lumMod val="65000"/>
                            <a:lumOff val="35000"/>
                          </a:schemeClr>
                        </a:solidFill>
                      </a:endParaRPr>
                    </a:p>
                  </a:txBody>
                  <a:tcPr marL="144791" marR="144791" marT="72396" marB="72396"/>
                </a:tc>
                <a:tc>
                  <a:txBody>
                    <a:bodyPr/>
                    <a:lstStyle/>
                    <a:p>
                      <a:r>
                        <a:rPr lang="ja-JP" altLang="en-US" sz="2900" dirty="0">
                          <a:solidFill>
                            <a:schemeClr val="tx1">
                              <a:lumMod val="65000"/>
                              <a:lumOff val="35000"/>
                            </a:schemeClr>
                          </a:solidFill>
                          <a:latin typeface="Meiryo UI" panose="020B0604030504040204" pitchFamily="50" charset="-128"/>
                          <a:ea typeface="Meiryo UI" panose="020B0604030504040204" pitchFamily="50" charset="-128"/>
                        </a:rPr>
                        <a:t>動画制作の手順、動画制作のポイント、撮影と共有、教材のイメージ、教材を活用しようとする態度</a:t>
                      </a:r>
                      <a:endParaRPr lang="en-US" sz="2900" dirty="0">
                        <a:solidFill>
                          <a:schemeClr val="tx1">
                            <a:lumMod val="65000"/>
                            <a:lumOff val="35000"/>
                          </a:schemeClr>
                        </a:solidFill>
                        <a:latin typeface="Meiryo UI" panose="020B0604030504040204" pitchFamily="50" charset="-128"/>
                        <a:ea typeface="Meiryo UI" panose="020B0604030504040204" pitchFamily="50" charset="-128"/>
                      </a:endParaRPr>
                    </a:p>
                  </a:txBody>
                  <a:tcPr marL="144791" marR="144791" marT="72396" marB="72396"/>
                </a:tc>
                <a:extLst>
                  <a:ext uri="{0D108BD9-81ED-4DB2-BD59-A6C34878D82A}">
                    <a16:rowId xmlns:a16="http://schemas.microsoft.com/office/drawing/2014/main" xmlns="" val="3824179172"/>
                  </a:ext>
                </a:extLst>
              </a:tr>
              <a:tr h="1051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900" dirty="0">
                          <a:solidFill>
                            <a:schemeClr val="tx1">
                              <a:lumMod val="65000"/>
                              <a:lumOff val="35000"/>
                            </a:schemeClr>
                          </a:solidFill>
                          <a:latin typeface="Meiryo UI" panose="020B0604030504040204" pitchFamily="50" charset="-128"/>
                          <a:ea typeface="Meiryo UI" panose="020B0604030504040204" pitchFamily="50" charset="-128"/>
                        </a:rPr>
                        <a:t>授業における動画教材の</a:t>
                      </a:r>
                      <a:r>
                        <a:rPr lang="ja-JP" altLang="en-US" sz="2900" dirty="0" smtClean="0">
                          <a:solidFill>
                            <a:schemeClr val="tx1">
                              <a:lumMod val="65000"/>
                              <a:lumOff val="35000"/>
                            </a:schemeClr>
                          </a:solidFill>
                          <a:latin typeface="Meiryo UI" panose="020B0604030504040204" pitchFamily="50" charset="-128"/>
                          <a:ea typeface="Meiryo UI" panose="020B0604030504040204" pitchFamily="50" charset="-128"/>
                        </a:rPr>
                        <a:t>活用法</a:t>
                      </a:r>
                      <a:endParaRPr lang="en-US" altLang="ja-JP" sz="2900" dirty="0">
                        <a:solidFill>
                          <a:schemeClr val="tx1">
                            <a:lumMod val="65000"/>
                            <a:lumOff val="35000"/>
                          </a:schemeClr>
                        </a:solidFill>
                        <a:latin typeface="Meiryo UI" panose="020B0604030504040204" pitchFamily="50" charset="-128"/>
                        <a:ea typeface="Meiryo UI" panose="020B0604030504040204" pitchFamily="50" charset="-128"/>
                      </a:endParaRPr>
                    </a:p>
                  </a:txBody>
                  <a:tcPr marL="144791" marR="144791" marT="72396" marB="72396"/>
                </a:tc>
                <a:tc>
                  <a:txBody>
                    <a:bodyPr/>
                    <a:lstStyle/>
                    <a:p>
                      <a:r>
                        <a:rPr lang="en-US" altLang="ja-JP" sz="2900" dirty="0">
                          <a:solidFill>
                            <a:schemeClr val="tx1">
                              <a:lumMod val="65000"/>
                              <a:lumOff val="35000"/>
                            </a:schemeClr>
                          </a:solidFill>
                          <a:latin typeface="Meiryo UI" panose="020B0604030504040204" pitchFamily="34" charset="-128"/>
                          <a:ea typeface="Meiryo UI" panose="020B0604030504040204" pitchFamily="34" charset="-128"/>
                        </a:rPr>
                        <a:t>ID</a:t>
                      </a:r>
                      <a:r>
                        <a:rPr lang="ja-JP" altLang="en-US" sz="2900" dirty="0">
                          <a:solidFill>
                            <a:schemeClr val="tx1">
                              <a:lumMod val="65000"/>
                              <a:lumOff val="35000"/>
                            </a:schemeClr>
                          </a:solidFill>
                          <a:latin typeface="Meiryo UI" panose="020B0604030504040204" pitchFamily="34" charset="-128"/>
                          <a:ea typeface="Meiryo UI" panose="020B0604030504040204" pitchFamily="34" charset="-128"/>
                        </a:rPr>
                        <a:t>による授業設計、授業における</a:t>
                      </a:r>
                      <a:r>
                        <a:rPr lang="en-US" sz="2900" dirty="0">
                          <a:solidFill>
                            <a:schemeClr val="tx1">
                              <a:lumMod val="65000"/>
                              <a:lumOff val="35000"/>
                            </a:schemeClr>
                          </a:solidFill>
                          <a:latin typeface="Meiryo UI" panose="020B0604030504040204" pitchFamily="34" charset="-128"/>
                          <a:ea typeface="Meiryo UI" panose="020B0604030504040204" pitchFamily="34" charset="-128"/>
                        </a:rPr>
                        <a:t>ICT</a:t>
                      </a:r>
                      <a:r>
                        <a:rPr lang="ja-JP" altLang="en-US" sz="2900" dirty="0">
                          <a:solidFill>
                            <a:schemeClr val="tx1">
                              <a:lumMod val="65000"/>
                              <a:lumOff val="35000"/>
                            </a:schemeClr>
                          </a:solidFill>
                          <a:latin typeface="Meiryo UI" panose="020B0604030504040204" pitchFamily="34" charset="-128"/>
                          <a:ea typeface="Meiryo UI" panose="020B0604030504040204" pitchFamily="34" charset="-128"/>
                        </a:rPr>
                        <a:t>活用のポイント、授業全体を考慮した教材開発</a:t>
                      </a:r>
                      <a:endParaRPr lang="en-US" sz="2900" dirty="0">
                        <a:solidFill>
                          <a:schemeClr val="tx1">
                            <a:lumMod val="65000"/>
                            <a:lumOff val="35000"/>
                          </a:schemeClr>
                        </a:solidFill>
                        <a:latin typeface="Meiryo UI" panose="020B0604030504040204" pitchFamily="34" charset="-128"/>
                        <a:ea typeface="Meiryo UI" panose="020B0604030504040204" pitchFamily="34" charset="-128"/>
                      </a:endParaRPr>
                    </a:p>
                  </a:txBody>
                  <a:tcPr marL="144791" marR="144791" marT="72396" marB="72396"/>
                </a:tc>
                <a:extLst>
                  <a:ext uri="{0D108BD9-81ED-4DB2-BD59-A6C34878D82A}">
                    <a16:rowId xmlns:a16="http://schemas.microsoft.com/office/drawing/2014/main" xmlns="" val="1574840904"/>
                  </a:ext>
                </a:extLst>
              </a:tr>
              <a:tr h="1392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900" dirty="0">
                          <a:solidFill>
                            <a:schemeClr val="tx1">
                              <a:lumMod val="65000"/>
                              <a:lumOff val="35000"/>
                            </a:schemeClr>
                          </a:solidFill>
                          <a:latin typeface="Meiryo UI" panose="020B0604030504040204" pitchFamily="50" charset="-128"/>
                          <a:ea typeface="Meiryo UI" panose="020B0604030504040204" pitchFamily="50" charset="-128"/>
                        </a:rPr>
                        <a:t>授業改善のための評価</a:t>
                      </a:r>
                      <a:r>
                        <a:rPr lang="ja-JP" altLang="en-US" sz="2900" dirty="0" smtClean="0">
                          <a:solidFill>
                            <a:schemeClr val="tx1">
                              <a:lumMod val="65000"/>
                              <a:lumOff val="35000"/>
                            </a:schemeClr>
                          </a:solidFill>
                          <a:latin typeface="Meiryo UI" panose="020B0604030504040204" pitchFamily="50" charset="-128"/>
                          <a:ea typeface="Meiryo UI" panose="020B0604030504040204" pitchFamily="50" charset="-128"/>
                        </a:rPr>
                        <a:t>計画</a:t>
                      </a:r>
                      <a:endParaRPr lang="en-US" sz="2900" dirty="0">
                        <a:solidFill>
                          <a:schemeClr val="tx1">
                            <a:lumMod val="65000"/>
                            <a:lumOff val="35000"/>
                          </a:schemeClr>
                        </a:solidFill>
                        <a:latin typeface="Meiryo UI" panose="020B0604030504040204" pitchFamily="50" charset="-128"/>
                        <a:ea typeface="Meiryo UI" panose="020B0604030504040204" pitchFamily="50" charset="-128"/>
                      </a:endParaRPr>
                    </a:p>
                  </a:txBody>
                  <a:tcPr marL="144791" marR="144791" marT="72396" marB="72396"/>
                </a:tc>
                <a:tc>
                  <a:txBody>
                    <a:bodyPr/>
                    <a:lstStyle/>
                    <a:p>
                      <a:r>
                        <a:rPr lang="ja-JP" altLang="en-US" sz="2900" dirty="0">
                          <a:solidFill>
                            <a:srgbClr val="0432FF"/>
                          </a:solidFill>
                          <a:latin typeface="Meiryo UI" panose="020B0604030504040204" pitchFamily="34" charset="-128"/>
                          <a:ea typeface="Meiryo UI" panose="020B0604030504040204" pitchFamily="34" charset="-128"/>
                        </a:rPr>
                        <a:t>授業改善のための評価計画、</a:t>
                      </a:r>
                      <a:r>
                        <a:rPr lang="en-US" altLang="ja-JP" sz="2900" dirty="0">
                          <a:solidFill>
                            <a:srgbClr val="0432FF"/>
                          </a:solidFill>
                          <a:latin typeface="Meiryo UI" panose="020B0604030504040204" pitchFamily="34" charset="-128"/>
                          <a:ea typeface="Meiryo UI" panose="020B0604030504040204" pitchFamily="34" charset="-128"/>
                        </a:rPr>
                        <a:t>ADDIE</a:t>
                      </a:r>
                      <a:r>
                        <a:rPr lang="ja-JP" altLang="en-US" sz="2900" dirty="0">
                          <a:solidFill>
                            <a:srgbClr val="0432FF"/>
                          </a:solidFill>
                          <a:latin typeface="Meiryo UI" panose="020B0604030504040204" pitchFamily="34" charset="-128"/>
                          <a:ea typeface="Meiryo UI" panose="020B0604030504040204" pitchFamily="34" charset="-128"/>
                        </a:rPr>
                        <a:t>モデル、授業と</a:t>
                      </a:r>
                      <a:r>
                        <a:rPr lang="en-US" altLang="ja-JP" sz="2900" dirty="0">
                          <a:solidFill>
                            <a:srgbClr val="0432FF"/>
                          </a:solidFill>
                          <a:latin typeface="Meiryo UI" panose="020B0604030504040204" pitchFamily="34" charset="-128"/>
                          <a:ea typeface="Meiryo UI" panose="020B0604030504040204" pitchFamily="34" charset="-128"/>
                        </a:rPr>
                        <a:t>ICT</a:t>
                      </a:r>
                      <a:r>
                        <a:rPr lang="ja-JP" altLang="en-US" sz="2900" dirty="0">
                          <a:solidFill>
                            <a:srgbClr val="0432FF"/>
                          </a:solidFill>
                          <a:latin typeface="Meiryo UI" panose="020B0604030504040204" pitchFamily="34" charset="-128"/>
                          <a:ea typeface="Meiryo UI" panose="020B0604030504040204" pitchFamily="34" charset="-128"/>
                        </a:rPr>
                        <a:t>活用のチェックポイント</a:t>
                      </a:r>
                      <a:endParaRPr lang="en-US" sz="2900" dirty="0">
                        <a:solidFill>
                          <a:srgbClr val="0432FF"/>
                        </a:solidFill>
                        <a:latin typeface="Meiryo UI" panose="020B0604030504040204" pitchFamily="34" charset="-128"/>
                        <a:ea typeface="Meiryo UI" panose="020B0604030504040204" pitchFamily="34" charset="-128"/>
                      </a:endParaRPr>
                    </a:p>
                  </a:txBody>
                  <a:tcPr marL="144791" marR="144791" marT="72396" marB="72396"/>
                </a:tc>
                <a:extLst>
                  <a:ext uri="{0D108BD9-81ED-4DB2-BD59-A6C34878D82A}">
                    <a16:rowId xmlns:a16="http://schemas.microsoft.com/office/drawing/2014/main" xmlns="" val="459032907"/>
                  </a:ext>
                </a:extLst>
              </a:tr>
            </a:tbl>
          </a:graphicData>
        </a:graphic>
      </p:graphicFrame>
      <p:sp>
        <p:nvSpPr>
          <p:cNvPr id="2" name="スライド番号プレースホルダー 1"/>
          <p:cNvSpPr>
            <a:spLocks noGrp="1"/>
          </p:cNvSpPr>
          <p:nvPr>
            <p:ph type="sldNum" sz="quarter" idx="12"/>
          </p:nvPr>
        </p:nvSpPr>
        <p:spPr/>
        <p:txBody>
          <a:bodyPr/>
          <a:lstStyle/>
          <a:p>
            <a:fld id="{D9226DAE-D732-0D44-A3A9-3426432CAC1A}" type="slidenum">
              <a:rPr lang="en-US" smtClean="0"/>
              <a:t>14</a:t>
            </a:fld>
            <a:endParaRPr lang="en-US"/>
          </a:p>
        </p:txBody>
      </p:sp>
    </p:spTree>
    <p:extLst>
      <p:ext uri="{BB962C8B-B14F-4D97-AF65-F5344CB8AC3E}">
        <p14:creationId xmlns:p14="http://schemas.microsoft.com/office/powerpoint/2010/main" val="3703000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AAB16-C0FD-3C4E-9C26-ACC49FF0FE3F}"/>
              </a:ext>
            </a:extLst>
          </p:cNvPr>
          <p:cNvSpPr>
            <a:spLocks noGrp="1"/>
          </p:cNvSpPr>
          <p:nvPr>
            <p:ph type="title"/>
          </p:nvPr>
        </p:nvSpPr>
        <p:spPr>
          <a:xfrm>
            <a:off x="838200" y="581132"/>
            <a:ext cx="10515600" cy="898898"/>
          </a:xfrm>
        </p:spPr>
        <p:txBody>
          <a:bodyPr>
            <a:normAutofit/>
          </a:bodyPr>
          <a:lstStyle/>
          <a:p>
            <a:r>
              <a:rPr lang="ja-JP" altLang="en-US" dirty="0">
                <a:solidFill>
                  <a:schemeClr val="tx1">
                    <a:lumMod val="65000"/>
                    <a:lumOff val="35000"/>
                  </a:schemeClr>
                </a:solidFill>
              </a:rPr>
              <a:t>個人ワーク：自己評価とアクションプラン</a:t>
            </a:r>
            <a:endParaRPr lang="en-US" dirty="0">
              <a:solidFill>
                <a:schemeClr val="tx1">
                  <a:lumMod val="65000"/>
                  <a:lumOff val="35000"/>
                </a:schemeClr>
              </a:solidFill>
            </a:endParaRPr>
          </a:p>
        </p:txBody>
      </p:sp>
      <p:sp>
        <p:nvSpPr>
          <p:cNvPr id="11" name="Content Placeholder 10">
            <a:extLst>
              <a:ext uri="{FF2B5EF4-FFF2-40B4-BE49-F238E27FC236}">
                <a16:creationId xmlns:a16="http://schemas.microsoft.com/office/drawing/2014/main" xmlns="" id="{FD26E4EA-66DD-0846-8550-E5E3BEB54A59}"/>
              </a:ext>
            </a:extLst>
          </p:cNvPr>
          <p:cNvSpPr>
            <a:spLocks noGrp="1"/>
          </p:cNvSpPr>
          <p:nvPr>
            <p:ph sz="half" idx="2"/>
          </p:nvPr>
        </p:nvSpPr>
        <p:spPr>
          <a:xfrm>
            <a:off x="6172200" y="2316336"/>
            <a:ext cx="5181600" cy="3597538"/>
          </a:xfrm>
        </p:spPr>
        <p:txBody>
          <a:bodyPr/>
          <a:lstStyle/>
          <a:p>
            <a:r>
              <a:rPr lang="ja-JP" altLang="en-US" dirty="0">
                <a:solidFill>
                  <a:schemeClr val="tx1">
                    <a:lumMod val="65000"/>
                    <a:lumOff val="35000"/>
                  </a:schemeClr>
                </a:solidFill>
              </a:rPr>
              <a:t>自己評価シートで</a:t>
            </a:r>
            <a:endParaRPr lang="en-US" altLang="ja-JP" dirty="0">
              <a:solidFill>
                <a:schemeClr val="tx1">
                  <a:lumMod val="65000"/>
                  <a:lumOff val="35000"/>
                </a:schemeClr>
              </a:solidFill>
            </a:endParaRPr>
          </a:p>
          <a:p>
            <a:pPr marL="0" indent="0">
              <a:buNone/>
            </a:pPr>
            <a:r>
              <a:rPr lang="ja-JP" altLang="en-US" dirty="0">
                <a:solidFill>
                  <a:schemeClr val="tx1">
                    <a:lumMod val="65000"/>
                    <a:lumOff val="35000"/>
                  </a:schemeClr>
                </a:solidFill>
              </a:rPr>
              <a:t>目標の達成度を確認しましょう</a:t>
            </a:r>
            <a:endParaRPr lang="en-US" altLang="ja-JP" dirty="0">
              <a:solidFill>
                <a:schemeClr val="tx1">
                  <a:lumMod val="65000"/>
                  <a:lumOff val="35000"/>
                </a:schemeClr>
              </a:solidFill>
            </a:endParaRPr>
          </a:p>
          <a:p>
            <a:pPr marL="0" indent="0">
              <a:buNone/>
            </a:pPr>
            <a:r>
              <a:rPr lang="ja-JP" altLang="en-US" dirty="0">
                <a:solidFill>
                  <a:schemeClr val="tx1">
                    <a:lumMod val="65000"/>
                    <a:lumOff val="35000"/>
                  </a:schemeClr>
                </a:solidFill>
              </a:rPr>
              <a:t>・アクションプランを作成しましょう</a:t>
            </a:r>
            <a:endParaRPr lang="en-US" altLang="ja-JP" dirty="0">
              <a:solidFill>
                <a:schemeClr val="tx1">
                  <a:lumMod val="65000"/>
                  <a:lumOff val="35000"/>
                </a:schemeClr>
              </a:solidFill>
            </a:endParaRPr>
          </a:p>
        </p:txBody>
      </p:sp>
      <p:sp>
        <p:nvSpPr>
          <p:cNvPr id="10" name="楕円 4">
            <a:extLst>
              <a:ext uri="{FF2B5EF4-FFF2-40B4-BE49-F238E27FC236}">
                <a16:creationId xmlns:a16="http://schemas.microsoft.com/office/drawing/2014/main" xmlns="" id="{52976857-73C0-8244-B7D7-8AD0D9B147EB}"/>
              </a:ext>
            </a:extLst>
          </p:cNvPr>
          <p:cNvSpPr/>
          <p:nvPr/>
        </p:nvSpPr>
        <p:spPr>
          <a:xfrm>
            <a:off x="9929046" y="914855"/>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10</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696000" y="2071184"/>
            <a:ext cx="5400000" cy="3058645"/>
          </a:xfrm>
          <a:prstGeom prst="rect">
            <a:avLst/>
          </a:prstGeom>
        </p:spPr>
      </p:pic>
      <p:sp>
        <p:nvSpPr>
          <p:cNvPr id="3" name="スライド番号プレースホルダー 2"/>
          <p:cNvSpPr>
            <a:spLocks noGrp="1"/>
          </p:cNvSpPr>
          <p:nvPr>
            <p:ph type="sldNum" sz="quarter" idx="12"/>
          </p:nvPr>
        </p:nvSpPr>
        <p:spPr/>
        <p:txBody>
          <a:bodyPr/>
          <a:lstStyle/>
          <a:p>
            <a:fld id="{D9226DAE-D732-0D44-A3A9-3426432CAC1A}" type="slidenum">
              <a:rPr lang="en-US" smtClean="0"/>
              <a:t>15</a:t>
            </a:fld>
            <a:endParaRPr lang="en-US"/>
          </a:p>
        </p:txBody>
      </p:sp>
    </p:spTree>
    <p:extLst>
      <p:ext uri="{BB962C8B-B14F-4D97-AF65-F5344CB8AC3E}">
        <p14:creationId xmlns:p14="http://schemas.microsoft.com/office/powerpoint/2010/main" val="2760563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FFCA244-BDC5-B043-9711-D79AA8A124BF}"/>
              </a:ext>
            </a:extLst>
          </p:cNvPr>
          <p:cNvSpPr>
            <a:spLocks noGrp="1"/>
          </p:cNvSpPr>
          <p:nvPr>
            <p:ph type="title"/>
          </p:nvPr>
        </p:nvSpPr>
        <p:spPr>
          <a:xfrm>
            <a:off x="850808" y="3048001"/>
            <a:ext cx="10515600" cy="770659"/>
          </a:xfrm>
        </p:spPr>
        <p:txBody>
          <a:bodyPr>
            <a:normAutofit/>
          </a:bodyPr>
          <a:lstStyle/>
          <a:p>
            <a:r>
              <a:rPr lang="ja-JP" altLang="en-US" sz="4400" dirty="0">
                <a:solidFill>
                  <a:schemeClr val="tx1">
                    <a:lumMod val="65000"/>
                    <a:lumOff val="35000"/>
                  </a:schemeClr>
                </a:solidFill>
              </a:rPr>
              <a:t>本研修のまとめ</a:t>
            </a:r>
            <a:endParaRPr lang="en-US" sz="4400" dirty="0">
              <a:solidFill>
                <a:schemeClr val="tx1">
                  <a:lumMod val="65000"/>
                  <a:lumOff val="35000"/>
                </a:schemeClr>
              </a:solidFill>
            </a:endParaRPr>
          </a:p>
        </p:txBody>
      </p:sp>
      <p:sp>
        <p:nvSpPr>
          <p:cNvPr id="2" name="スライド番号プレースホルダー 1"/>
          <p:cNvSpPr>
            <a:spLocks noGrp="1"/>
          </p:cNvSpPr>
          <p:nvPr>
            <p:ph type="sldNum" sz="quarter" idx="12"/>
          </p:nvPr>
        </p:nvSpPr>
        <p:spPr/>
        <p:txBody>
          <a:bodyPr/>
          <a:lstStyle/>
          <a:p>
            <a:fld id="{D9226DAE-D732-0D44-A3A9-3426432CAC1A}" type="slidenum">
              <a:rPr lang="en-US" smtClean="0"/>
              <a:t>16</a:t>
            </a:fld>
            <a:endParaRPr lang="en-US"/>
          </a:p>
        </p:txBody>
      </p:sp>
    </p:spTree>
    <p:extLst>
      <p:ext uri="{BB962C8B-B14F-4D97-AF65-F5344CB8AC3E}">
        <p14:creationId xmlns:p14="http://schemas.microsoft.com/office/powerpoint/2010/main" val="7592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 xmlns:a16="http://schemas.microsoft.com/office/drawing/2014/main" id="{34F79687-D4D2-6C4B-ACB2-62CE1689176A}"/>
              </a:ext>
            </a:extLst>
          </p:cNvPr>
          <p:cNvSpPr>
            <a:spLocks noGrp="1"/>
          </p:cNvSpPr>
          <p:nvPr>
            <p:ph type="title"/>
          </p:nvPr>
        </p:nvSpPr>
        <p:spPr>
          <a:xfrm>
            <a:off x="838200" y="565517"/>
            <a:ext cx="10515600" cy="898898"/>
          </a:xfrm>
        </p:spPr>
        <p:txBody>
          <a:bodyPr/>
          <a:lstStyle/>
          <a:p>
            <a:r>
              <a:rPr lang="en-US" altLang="ja-JP" dirty="0">
                <a:solidFill>
                  <a:schemeClr val="tx1">
                    <a:lumMod val="65000"/>
                    <a:lumOff val="35000"/>
                  </a:schemeClr>
                </a:solidFill>
              </a:rPr>
              <a:t>ID</a:t>
            </a:r>
            <a:r>
              <a:rPr lang="ja-JP" altLang="en-US" dirty="0">
                <a:solidFill>
                  <a:schemeClr val="tx1">
                    <a:lumMod val="65000"/>
                    <a:lumOff val="35000"/>
                  </a:schemeClr>
                </a:solidFill>
              </a:rPr>
              <a:t>の観点からの指導案チェックポイント</a:t>
            </a:r>
            <a:endParaRPr lang="en-US" dirty="0">
              <a:solidFill>
                <a:schemeClr val="tx1">
                  <a:lumMod val="65000"/>
                  <a:lumOff val="35000"/>
                </a:schemeClr>
              </a:solidFill>
            </a:endParaRPr>
          </a:p>
        </p:txBody>
      </p:sp>
      <p:sp>
        <p:nvSpPr>
          <p:cNvPr id="16" name="Content Placeholder 15">
            <a:extLst>
              <a:ext uri="{FF2B5EF4-FFF2-40B4-BE49-F238E27FC236}">
                <a16:creationId xmlns="" xmlns:a16="http://schemas.microsoft.com/office/drawing/2014/main" id="{C18B43DA-0BD3-C64B-A9C7-460F0B8190B7}"/>
              </a:ext>
            </a:extLst>
          </p:cNvPr>
          <p:cNvSpPr>
            <a:spLocks noGrp="1"/>
          </p:cNvSpPr>
          <p:nvPr>
            <p:ph idx="1"/>
          </p:nvPr>
        </p:nvSpPr>
        <p:spPr>
          <a:xfrm>
            <a:off x="123641" y="1470881"/>
            <a:ext cx="8194735" cy="5616193"/>
          </a:xfrm>
        </p:spPr>
        <p:txBody>
          <a:bodyPr>
            <a:normAutofit/>
          </a:bodyPr>
          <a:lstStyle/>
          <a:p>
            <a:r>
              <a:rPr lang="en-US" sz="2000" dirty="0" err="1">
                <a:solidFill>
                  <a:schemeClr val="tx1">
                    <a:lumMod val="65000"/>
                    <a:lumOff val="35000"/>
                  </a:schemeClr>
                </a:solidFill>
              </a:rPr>
              <a:t>学習時間の「長さ」でなく「到達度」で判定していますか</a:t>
            </a:r>
            <a:r>
              <a:rPr lang="en-US" sz="2000" dirty="0">
                <a:solidFill>
                  <a:schemeClr val="tx1">
                    <a:lumMod val="65000"/>
                    <a:lumOff val="35000"/>
                  </a:schemeClr>
                </a:solidFill>
              </a:rPr>
              <a:t> </a:t>
            </a:r>
            <a:endParaRPr lang="en-US" sz="2000" dirty="0" smtClean="0">
              <a:solidFill>
                <a:schemeClr val="tx1">
                  <a:lumMod val="65000"/>
                  <a:lumOff val="35000"/>
                </a:schemeClr>
              </a:solidFill>
            </a:endParaRPr>
          </a:p>
          <a:p>
            <a:pPr marL="0" indent="0">
              <a:buNone/>
            </a:pPr>
            <a:endParaRPr lang="en-US" sz="1100" dirty="0">
              <a:solidFill>
                <a:schemeClr val="tx1">
                  <a:lumMod val="65000"/>
                  <a:lumOff val="35000"/>
                </a:schemeClr>
              </a:solidFill>
            </a:endParaRPr>
          </a:p>
          <a:p>
            <a:r>
              <a:rPr lang="en-US" sz="2000" dirty="0" err="1" smtClean="0">
                <a:solidFill>
                  <a:schemeClr val="tx1">
                    <a:lumMod val="65000"/>
                    <a:lumOff val="35000"/>
                  </a:schemeClr>
                </a:solidFill>
              </a:rPr>
              <a:t>自分のペースやスタイルで学習を進められる工夫がありますか</a:t>
            </a:r>
            <a:endParaRPr lang="en-US" sz="2000" dirty="0" smtClean="0">
              <a:solidFill>
                <a:schemeClr val="tx1">
                  <a:lumMod val="65000"/>
                  <a:lumOff val="35000"/>
                </a:schemeClr>
              </a:solidFill>
            </a:endParaRPr>
          </a:p>
          <a:p>
            <a:endParaRPr lang="en-US" sz="1100" dirty="0">
              <a:solidFill>
                <a:schemeClr val="tx1">
                  <a:lumMod val="65000"/>
                  <a:lumOff val="35000"/>
                </a:schemeClr>
              </a:solidFill>
            </a:endParaRPr>
          </a:p>
          <a:p>
            <a:r>
              <a:rPr lang="en-US" sz="2000" dirty="0" err="1">
                <a:solidFill>
                  <a:schemeClr val="tx1">
                    <a:lumMod val="65000"/>
                    <a:lumOff val="35000"/>
                  </a:schemeClr>
                </a:solidFill>
              </a:rPr>
              <a:t>研修の全体像を伝える工夫（スケジュール表･コースマップなど）</a:t>
            </a:r>
            <a:r>
              <a:rPr lang="en-US" sz="2000" dirty="0" err="1" smtClean="0">
                <a:solidFill>
                  <a:schemeClr val="tx1">
                    <a:lumMod val="65000"/>
                    <a:lumOff val="35000"/>
                  </a:schemeClr>
                </a:solidFill>
              </a:rPr>
              <a:t>がありますか</a:t>
            </a:r>
            <a:endParaRPr lang="en-US" sz="2000" dirty="0" smtClean="0">
              <a:solidFill>
                <a:schemeClr val="tx1">
                  <a:lumMod val="65000"/>
                  <a:lumOff val="35000"/>
                </a:schemeClr>
              </a:solidFill>
            </a:endParaRPr>
          </a:p>
          <a:p>
            <a:endParaRPr lang="en-US" sz="1000" dirty="0">
              <a:solidFill>
                <a:schemeClr val="tx1">
                  <a:lumMod val="65000"/>
                  <a:lumOff val="35000"/>
                </a:schemeClr>
              </a:solidFill>
            </a:endParaRPr>
          </a:p>
          <a:p>
            <a:r>
              <a:rPr lang="en-US" sz="2000" dirty="0">
                <a:solidFill>
                  <a:schemeClr val="tx1">
                    <a:lumMod val="65000"/>
                    <a:lumOff val="35000"/>
                  </a:schemeClr>
                </a:solidFill>
              </a:rPr>
              <a:t>９教授事象を含む短い単位に分割されており、飽きさせない工夫がありますか </a:t>
            </a:r>
            <a:endParaRPr lang="en-US" sz="2000" dirty="0" smtClean="0">
              <a:solidFill>
                <a:schemeClr val="tx1">
                  <a:lumMod val="65000"/>
                  <a:lumOff val="35000"/>
                </a:schemeClr>
              </a:solidFill>
            </a:endParaRPr>
          </a:p>
          <a:p>
            <a:pPr marL="0" indent="0">
              <a:buNone/>
            </a:pPr>
            <a:r>
              <a:rPr lang="ja-JP" altLang="en-US" sz="1200" dirty="0" smtClean="0">
                <a:solidFill>
                  <a:schemeClr val="tx1">
                    <a:lumMod val="65000"/>
                    <a:lumOff val="35000"/>
                  </a:schemeClr>
                </a:solidFill>
              </a:rPr>
              <a:t>　</a:t>
            </a:r>
            <a:endParaRPr lang="en-US" sz="2000" dirty="0">
              <a:solidFill>
                <a:schemeClr val="tx1">
                  <a:lumMod val="65000"/>
                  <a:lumOff val="35000"/>
                </a:schemeClr>
              </a:solidFill>
            </a:endParaRPr>
          </a:p>
          <a:p>
            <a:r>
              <a:rPr lang="en-US" sz="2000" dirty="0" err="1" smtClean="0">
                <a:solidFill>
                  <a:schemeClr val="tx1">
                    <a:lumMod val="65000"/>
                    <a:lumOff val="35000"/>
                  </a:schemeClr>
                </a:solidFill>
              </a:rPr>
              <a:t>教材のコンテンツのタイトルや見出しは何についての情報提示かが明らかですか</a:t>
            </a:r>
            <a:endParaRPr lang="en-US" sz="2000" dirty="0" smtClean="0">
              <a:solidFill>
                <a:schemeClr val="tx1">
                  <a:lumMod val="65000"/>
                  <a:lumOff val="35000"/>
                </a:schemeClr>
              </a:solidFill>
            </a:endParaRPr>
          </a:p>
          <a:p>
            <a:endParaRPr lang="en-US" sz="1000" dirty="0">
              <a:solidFill>
                <a:schemeClr val="tx1">
                  <a:lumMod val="65000"/>
                  <a:lumOff val="35000"/>
                </a:schemeClr>
              </a:solidFill>
            </a:endParaRPr>
          </a:p>
          <a:p>
            <a:r>
              <a:rPr lang="en-US" sz="2000" dirty="0" err="1" smtClean="0">
                <a:solidFill>
                  <a:schemeClr val="tx1">
                    <a:lumMod val="65000"/>
                    <a:lumOff val="35000"/>
                  </a:schemeClr>
                </a:solidFill>
              </a:rPr>
              <a:t>誤りを気にせず試せる状況で練習する機会がありますか</a:t>
            </a:r>
            <a:endParaRPr lang="en-US" sz="2000" dirty="0" smtClean="0">
              <a:solidFill>
                <a:schemeClr val="tx1">
                  <a:lumMod val="65000"/>
                  <a:lumOff val="35000"/>
                </a:schemeClr>
              </a:solidFill>
            </a:endParaRPr>
          </a:p>
          <a:p>
            <a:endParaRPr lang="en-US" sz="1000" dirty="0">
              <a:solidFill>
                <a:schemeClr val="tx1">
                  <a:lumMod val="65000"/>
                  <a:lumOff val="35000"/>
                </a:schemeClr>
              </a:solidFill>
            </a:endParaRPr>
          </a:p>
          <a:p>
            <a:r>
              <a:rPr lang="en-US" sz="2000" dirty="0" err="1">
                <a:solidFill>
                  <a:schemeClr val="tx1">
                    <a:lumMod val="65000"/>
                    <a:lumOff val="35000"/>
                  </a:schemeClr>
                </a:solidFill>
              </a:rPr>
              <a:t>事後テストと同じレベルで仕上げの練習をする機会がありますか</a:t>
            </a:r>
            <a:r>
              <a:rPr lang="en-US" sz="2000" dirty="0">
                <a:solidFill>
                  <a:schemeClr val="tx1">
                    <a:lumMod val="65000"/>
                    <a:lumOff val="35000"/>
                  </a:schemeClr>
                </a:solidFill>
              </a:rPr>
              <a:t>  </a:t>
            </a:r>
            <a:endParaRPr lang="en-US" sz="2000" dirty="0" smtClean="0">
              <a:solidFill>
                <a:schemeClr val="tx1">
                  <a:lumMod val="65000"/>
                  <a:lumOff val="35000"/>
                </a:schemeClr>
              </a:solidFill>
            </a:endParaRPr>
          </a:p>
          <a:p>
            <a:endParaRPr lang="en-US" sz="1000" dirty="0">
              <a:solidFill>
                <a:schemeClr val="tx1">
                  <a:lumMod val="65000"/>
                  <a:lumOff val="35000"/>
                </a:schemeClr>
              </a:solidFill>
            </a:endParaRPr>
          </a:p>
          <a:p>
            <a:r>
              <a:rPr lang="en-US" sz="2000" dirty="0" err="1">
                <a:solidFill>
                  <a:schemeClr val="tx1">
                    <a:lumMod val="65000"/>
                    <a:lumOff val="35000"/>
                  </a:schemeClr>
                </a:solidFill>
              </a:rPr>
              <a:t>自律して学習を進めるための教育媒体や実施方法を使っていますか</a:t>
            </a:r>
            <a:endParaRPr lang="en-US" sz="2000" dirty="0">
              <a:solidFill>
                <a:schemeClr val="tx1">
                  <a:lumMod val="65000"/>
                  <a:lumOff val="35000"/>
                </a:schemeClr>
              </a:solidFill>
            </a:endParaRPr>
          </a:p>
        </p:txBody>
      </p:sp>
      <p:sp>
        <p:nvSpPr>
          <p:cNvPr id="4" name="Rectangle 3">
            <a:extLst>
              <a:ext uri="{FF2B5EF4-FFF2-40B4-BE49-F238E27FC236}">
                <a16:creationId xmlns="" xmlns:a16="http://schemas.microsoft.com/office/drawing/2014/main" id="{B0E29AAE-DF9F-F44F-BDA2-018E434EA353}"/>
              </a:ext>
            </a:extLst>
          </p:cNvPr>
          <p:cNvSpPr/>
          <p:nvPr/>
        </p:nvSpPr>
        <p:spPr>
          <a:xfrm>
            <a:off x="9469424" y="6488668"/>
            <a:ext cx="2511778" cy="369332"/>
          </a:xfrm>
          <a:prstGeom prst="rect">
            <a:avLst/>
          </a:prstGeom>
        </p:spPr>
        <p:txBody>
          <a:bodyPr wrap="none">
            <a:spAutoFit/>
          </a:bodyPr>
          <a:lstStyle/>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全専研</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ID</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テキスト</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 p.80</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 name="TextBox 1">
            <a:extLst>
              <a:ext uri="{FF2B5EF4-FFF2-40B4-BE49-F238E27FC236}">
                <a16:creationId xmlns="" xmlns:a16="http://schemas.microsoft.com/office/drawing/2014/main" id="{E6522789-AEEF-D443-AF84-B4A065D9760D}"/>
              </a:ext>
            </a:extLst>
          </p:cNvPr>
          <p:cNvSpPr txBox="1"/>
          <p:nvPr/>
        </p:nvSpPr>
        <p:spPr>
          <a:xfrm>
            <a:off x="7402323" y="1386903"/>
            <a:ext cx="2161169" cy="400110"/>
          </a:xfrm>
          <a:prstGeom prst="rect">
            <a:avLst/>
          </a:prstGeom>
          <a:noFill/>
        </p:spPr>
        <p:txBody>
          <a:bodyPr wrap="none" rtlCol="0">
            <a:spAutoFit/>
          </a:bodyPr>
          <a:lstStyle/>
          <a:p>
            <a:r>
              <a:rPr lang="ja-JP" altLang="en-US" sz="2000" b="1" dirty="0">
                <a:solidFill>
                  <a:schemeClr val="tx1">
                    <a:lumMod val="65000"/>
                    <a:lumOff val="35000"/>
                  </a:schemeClr>
                </a:solidFill>
                <a:latin typeface="Meiryo UI" panose="020B0604030504040204" pitchFamily="34" charset="-128"/>
                <a:ea typeface="Meiryo UI" panose="020B0604030504040204" pitchFamily="34" charset="-128"/>
              </a:rPr>
              <a:t>目標と評価方法？</a:t>
            </a:r>
            <a:endParaRPr lang="en-US" sz="2000" b="1" dirty="0">
              <a:solidFill>
                <a:schemeClr val="tx1">
                  <a:lumMod val="65000"/>
                  <a:lumOff val="35000"/>
                </a:schemeClr>
              </a:solidFill>
              <a:latin typeface="Meiryo UI" panose="020B0604030504040204" pitchFamily="34" charset="-128"/>
              <a:ea typeface="Meiryo UI" panose="020B0604030504040204" pitchFamily="34" charset="-128"/>
            </a:endParaRPr>
          </a:p>
        </p:txBody>
      </p:sp>
      <p:sp>
        <p:nvSpPr>
          <p:cNvPr id="6" name="TextBox 5">
            <a:extLst>
              <a:ext uri="{FF2B5EF4-FFF2-40B4-BE49-F238E27FC236}">
                <a16:creationId xmlns="" xmlns:a16="http://schemas.microsoft.com/office/drawing/2014/main" id="{F44FA7B2-3519-CF47-8D2B-A78D1FB25612}"/>
              </a:ext>
            </a:extLst>
          </p:cNvPr>
          <p:cNvSpPr txBox="1"/>
          <p:nvPr/>
        </p:nvSpPr>
        <p:spPr>
          <a:xfrm>
            <a:off x="6740811" y="1948121"/>
            <a:ext cx="3699697" cy="707886"/>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34" charset="-128"/>
                <a:ea typeface="Meiryo UI" panose="020B0604030504040204" pitchFamily="34" charset="-128"/>
              </a:rPr>
              <a:t>学習者分析？自己制御？学習者中心？学習のオーナーシップ？</a:t>
            </a:r>
            <a:endParaRPr lang="en-US" sz="2000" b="1" dirty="0">
              <a:solidFill>
                <a:schemeClr val="tx1">
                  <a:lumMod val="65000"/>
                  <a:lumOff val="35000"/>
                </a:schemeClr>
              </a:solidFill>
              <a:latin typeface="Meiryo UI" panose="020B0604030504040204" pitchFamily="34" charset="-128"/>
              <a:ea typeface="Meiryo UI" panose="020B0604030504040204" pitchFamily="34" charset="-128"/>
            </a:endParaRPr>
          </a:p>
        </p:txBody>
      </p:sp>
      <p:sp>
        <p:nvSpPr>
          <p:cNvPr id="7" name="TextBox 6">
            <a:extLst>
              <a:ext uri="{FF2B5EF4-FFF2-40B4-BE49-F238E27FC236}">
                <a16:creationId xmlns="" xmlns:a16="http://schemas.microsoft.com/office/drawing/2014/main" id="{5D7CA98C-9199-9E4F-AD7B-FBA94079EDC9}"/>
              </a:ext>
            </a:extLst>
          </p:cNvPr>
          <p:cNvSpPr txBox="1"/>
          <p:nvPr/>
        </p:nvSpPr>
        <p:spPr>
          <a:xfrm>
            <a:off x="8134479" y="2510724"/>
            <a:ext cx="4057521" cy="1015663"/>
          </a:xfrm>
          <a:prstGeom prst="rect">
            <a:avLst/>
          </a:prstGeom>
          <a:noFill/>
        </p:spPr>
        <p:txBody>
          <a:bodyPr wrap="none" rtlCol="0">
            <a:spAutoFit/>
          </a:bodyPr>
          <a:lstStyle/>
          <a:p>
            <a:r>
              <a:rPr lang="ja-JP" altLang="en-US" sz="2000" b="1" dirty="0">
                <a:solidFill>
                  <a:schemeClr val="tx1">
                    <a:lumMod val="65000"/>
                    <a:lumOff val="35000"/>
                  </a:schemeClr>
                </a:solidFill>
                <a:latin typeface="Meiryo UI" panose="020B0604030504040204" pitchFamily="34" charset="-128"/>
                <a:ea typeface="Meiryo UI" panose="020B0604030504040204" pitchFamily="34" charset="-128"/>
              </a:rPr>
              <a:t>目指すところと行き方を考える？</a:t>
            </a:r>
            <a:endParaRPr lang="en-US" altLang="ja-JP" sz="2000" b="1" dirty="0">
              <a:solidFill>
                <a:schemeClr val="tx1">
                  <a:lumMod val="65000"/>
                  <a:lumOff val="35000"/>
                </a:schemeClr>
              </a:solidFill>
              <a:latin typeface="Meiryo UI" panose="020B0604030504040204" pitchFamily="34" charset="-128"/>
              <a:ea typeface="Meiryo UI" panose="020B0604030504040204" pitchFamily="34" charset="-128"/>
            </a:endParaRPr>
          </a:p>
          <a:p>
            <a:r>
              <a:rPr lang="ja-JP" altLang="en-US" sz="2000" b="1" dirty="0">
                <a:solidFill>
                  <a:schemeClr val="tx1">
                    <a:lumMod val="65000"/>
                    <a:lumOff val="35000"/>
                  </a:schemeClr>
                </a:solidFill>
                <a:latin typeface="Meiryo UI" panose="020B0604030504040204" pitchFamily="34" charset="-128"/>
                <a:ea typeface="Meiryo UI" panose="020B0604030504040204" pitchFamily="34" charset="-128"/>
              </a:rPr>
              <a:t>学習のオーナーシップ？</a:t>
            </a:r>
            <a:endParaRPr lang="en-US" altLang="ja-JP" sz="2000" b="1" dirty="0">
              <a:solidFill>
                <a:schemeClr val="tx1">
                  <a:lumMod val="65000"/>
                  <a:lumOff val="35000"/>
                </a:schemeClr>
              </a:solidFill>
              <a:latin typeface="Meiryo UI" panose="020B0604030504040204" pitchFamily="34" charset="-128"/>
              <a:ea typeface="Meiryo UI" panose="020B0604030504040204" pitchFamily="34" charset="-128"/>
            </a:endParaRPr>
          </a:p>
          <a:p>
            <a:r>
              <a:rPr lang="ja-JP" altLang="en-US" sz="2000" b="1" dirty="0">
                <a:solidFill>
                  <a:schemeClr val="tx1">
                    <a:lumMod val="65000"/>
                    <a:lumOff val="35000"/>
                  </a:schemeClr>
                </a:solidFill>
                <a:latin typeface="Meiryo UI" panose="020B0604030504040204" pitchFamily="34" charset="-128"/>
                <a:ea typeface="Meiryo UI" panose="020B0604030504040204" pitchFamily="34" charset="-128"/>
              </a:rPr>
              <a:t>アクティブラーニング？有意味学習？</a:t>
            </a:r>
            <a:endParaRPr lang="en-US" sz="2000" b="1" dirty="0">
              <a:solidFill>
                <a:schemeClr val="tx1">
                  <a:lumMod val="65000"/>
                  <a:lumOff val="35000"/>
                </a:schemeClr>
              </a:solidFill>
              <a:latin typeface="Meiryo UI" panose="020B0604030504040204" pitchFamily="34" charset="-128"/>
              <a:ea typeface="Meiryo UI" panose="020B0604030504040204" pitchFamily="34" charset="-128"/>
            </a:endParaRPr>
          </a:p>
        </p:txBody>
      </p:sp>
      <p:sp>
        <p:nvSpPr>
          <p:cNvPr id="8" name="TextBox 7">
            <a:extLst>
              <a:ext uri="{FF2B5EF4-FFF2-40B4-BE49-F238E27FC236}">
                <a16:creationId xmlns="" xmlns:a16="http://schemas.microsoft.com/office/drawing/2014/main" id="{DFEFC0B2-BCA1-9346-81F5-ED8988FF6D39}"/>
              </a:ext>
            </a:extLst>
          </p:cNvPr>
          <p:cNvSpPr txBox="1"/>
          <p:nvPr/>
        </p:nvSpPr>
        <p:spPr>
          <a:xfrm>
            <a:off x="8346147" y="3445904"/>
            <a:ext cx="2677336" cy="400110"/>
          </a:xfrm>
          <a:prstGeom prst="rect">
            <a:avLst/>
          </a:prstGeom>
          <a:noFill/>
        </p:spPr>
        <p:txBody>
          <a:bodyPr wrap="none" rtlCol="0">
            <a:spAutoFit/>
          </a:bodyPr>
          <a:lstStyle/>
          <a:p>
            <a:r>
              <a:rPr lang="ja-JP" altLang="en-US" sz="2000" b="1" dirty="0">
                <a:solidFill>
                  <a:schemeClr val="tx1">
                    <a:lumMod val="65000"/>
                    <a:lumOff val="35000"/>
                  </a:schemeClr>
                </a:solidFill>
                <a:latin typeface="Meiryo UI" panose="020B0604030504040204" pitchFamily="34" charset="-128"/>
                <a:ea typeface="Meiryo UI" panose="020B0604030504040204" pitchFamily="34" charset="-128"/>
              </a:rPr>
              <a:t>指導方略？動機づけ？</a:t>
            </a:r>
            <a:endParaRPr lang="en-US" sz="2000" b="1" dirty="0">
              <a:solidFill>
                <a:schemeClr val="tx1">
                  <a:lumMod val="65000"/>
                  <a:lumOff val="35000"/>
                </a:schemeClr>
              </a:solidFill>
              <a:latin typeface="Meiryo UI" panose="020B0604030504040204" pitchFamily="34" charset="-128"/>
              <a:ea typeface="Meiryo UI" panose="020B0604030504040204" pitchFamily="34" charset="-128"/>
            </a:endParaRPr>
          </a:p>
        </p:txBody>
      </p:sp>
      <p:sp>
        <p:nvSpPr>
          <p:cNvPr id="9" name="TextBox 8">
            <a:extLst>
              <a:ext uri="{FF2B5EF4-FFF2-40B4-BE49-F238E27FC236}">
                <a16:creationId xmlns="" xmlns:a16="http://schemas.microsoft.com/office/drawing/2014/main" id="{A768C5CB-F699-F748-ACE1-CA9528FB163D}"/>
              </a:ext>
            </a:extLst>
          </p:cNvPr>
          <p:cNvSpPr txBox="1"/>
          <p:nvPr/>
        </p:nvSpPr>
        <p:spPr>
          <a:xfrm>
            <a:off x="8419045" y="4146809"/>
            <a:ext cx="2236510" cy="400110"/>
          </a:xfrm>
          <a:prstGeom prst="rect">
            <a:avLst/>
          </a:prstGeom>
          <a:noFill/>
        </p:spPr>
        <p:txBody>
          <a:bodyPr wrap="none" rtlCol="0">
            <a:spAutoFit/>
          </a:bodyPr>
          <a:lstStyle/>
          <a:p>
            <a:r>
              <a:rPr lang="ja-JP" altLang="en-US" sz="2000" b="1" dirty="0">
                <a:solidFill>
                  <a:schemeClr val="tx1">
                    <a:lumMod val="65000"/>
                    <a:lumOff val="35000"/>
                  </a:schemeClr>
                </a:solidFill>
                <a:latin typeface="Meiryo UI" panose="020B0604030504040204" pitchFamily="34" charset="-128"/>
                <a:ea typeface="Meiryo UI" panose="020B0604030504040204" pitchFamily="34" charset="-128"/>
              </a:rPr>
              <a:t>情報提示方法は？</a:t>
            </a:r>
            <a:endParaRPr lang="en-US" sz="2000" b="1" dirty="0">
              <a:solidFill>
                <a:schemeClr val="tx1">
                  <a:lumMod val="65000"/>
                  <a:lumOff val="35000"/>
                </a:schemeClr>
              </a:solidFill>
              <a:latin typeface="Meiryo UI" panose="020B0604030504040204" pitchFamily="34" charset="-128"/>
              <a:ea typeface="Meiryo UI" panose="020B0604030504040204" pitchFamily="34" charset="-128"/>
            </a:endParaRPr>
          </a:p>
        </p:txBody>
      </p:sp>
      <p:sp>
        <p:nvSpPr>
          <p:cNvPr id="10" name="TextBox 9">
            <a:extLst>
              <a:ext uri="{FF2B5EF4-FFF2-40B4-BE49-F238E27FC236}">
                <a16:creationId xmlns="" xmlns:a16="http://schemas.microsoft.com/office/drawing/2014/main" id="{C055F879-FD12-3447-86CD-CBD3398B2382}"/>
              </a:ext>
            </a:extLst>
          </p:cNvPr>
          <p:cNvSpPr txBox="1"/>
          <p:nvPr/>
        </p:nvSpPr>
        <p:spPr>
          <a:xfrm>
            <a:off x="6633057" y="4847714"/>
            <a:ext cx="4418197" cy="400110"/>
          </a:xfrm>
          <a:prstGeom prst="rect">
            <a:avLst/>
          </a:prstGeom>
          <a:noFill/>
        </p:spPr>
        <p:txBody>
          <a:bodyPr wrap="none" rtlCol="0">
            <a:spAutoFit/>
          </a:bodyPr>
          <a:lstStyle/>
          <a:p>
            <a:r>
              <a:rPr lang="ja-JP" altLang="en-US" sz="2000" b="1" dirty="0">
                <a:solidFill>
                  <a:schemeClr val="tx1">
                    <a:lumMod val="65000"/>
                    <a:lumOff val="35000"/>
                  </a:schemeClr>
                </a:solidFill>
                <a:latin typeface="Meiryo UI" panose="020B0604030504040204" pitchFamily="34" charset="-128"/>
                <a:ea typeface="Meiryo UI" panose="020B0604030504040204" pitchFamily="34" charset="-128"/>
              </a:rPr>
              <a:t>練習の機会？クラスルームクライメット？</a:t>
            </a:r>
            <a:endParaRPr lang="en-US" sz="2000" b="1" dirty="0">
              <a:solidFill>
                <a:schemeClr val="tx1">
                  <a:lumMod val="65000"/>
                  <a:lumOff val="35000"/>
                </a:schemeClr>
              </a:solidFill>
              <a:latin typeface="Meiryo UI" panose="020B0604030504040204" pitchFamily="34" charset="-128"/>
              <a:ea typeface="Meiryo UI" panose="020B0604030504040204" pitchFamily="34" charset="-128"/>
            </a:endParaRPr>
          </a:p>
        </p:txBody>
      </p:sp>
      <p:sp>
        <p:nvSpPr>
          <p:cNvPr id="11" name="TextBox 10">
            <a:extLst>
              <a:ext uri="{FF2B5EF4-FFF2-40B4-BE49-F238E27FC236}">
                <a16:creationId xmlns="" xmlns:a16="http://schemas.microsoft.com/office/drawing/2014/main" id="{8E490DD2-3073-5C4C-9E49-86FB5574A736}"/>
              </a:ext>
            </a:extLst>
          </p:cNvPr>
          <p:cNvSpPr txBox="1"/>
          <p:nvPr/>
        </p:nvSpPr>
        <p:spPr>
          <a:xfrm>
            <a:off x="7129911" y="5533873"/>
            <a:ext cx="3626314" cy="400110"/>
          </a:xfrm>
          <a:prstGeom prst="rect">
            <a:avLst/>
          </a:prstGeom>
          <a:noFill/>
        </p:spPr>
        <p:txBody>
          <a:bodyPr wrap="none" rtlCol="0">
            <a:spAutoFit/>
          </a:bodyPr>
          <a:lstStyle/>
          <a:p>
            <a:r>
              <a:rPr lang="ja-JP" altLang="en-US" sz="2000" b="1" dirty="0">
                <a:solidFill>
                  <a:schemeClr val="tx1">
                    <a:lumMod val="65000"/>
                    <a:lumOff val="35000"/>
                  </a:schemeClr>
                </a:solidFill>
                <a:latin typeface="Meiryo UI" panose="020B0604030504040204" pitchFamily="34" charset="-128"/>
                <a:ea typeface="Meiryo UI" panose="020B0604030504040204" pitchFamily="34" charset="-128"/>
              </a:rPr>
              <a:t>練習の機会は？転移と応用は？</a:t>
            </a:r>
            <a:endParaRPr lang="en-US" sz="2000" b="1" dirty="0">
              <a:solidFill>
                <a:schemeClr val="tx1">
                  <a:lumMod val="65000"/>
                  <a:lumOff val="35000"/>
                </a:schemeClr>
              </a:solidFill>
              <a:latin typeface="Meiryo UI" panose="020B0604030504040204" pitchFamily="34" charset="-128"/>
              <a:ea typeface="Meiryo UI" panose="020B0604030504040204" pitchFamily="34" charset="-128"/>
            </a:endParaRPr>
          </a:p>
        </p:txBody>
      </p:sp>
      <p:sp>
        <p:nvSpPr>
          <p:cNvPr id="12" name="TextBox 11">
            <a:extLst>
              <a:ext uri="{FF2B5EF4-FFF2-40B4-BE49-F238E27FC236}">
                <a16:creationId xmlns="" xmlns:a16="http://schemas.microsoft.com/office/drawing/2014/main" id="{D6FCB760-47E8-CD47-BDD7-2E244B7150EC}"/>
              </a:ext>
            </a:extLst>
          </p:cNvPr>
          <p:cNvSpPr txBox="1"/>
          <p:nvPr/>
        </p:nvSpPr>
        <p:spPr>
          <a:xfrm>
            <a:off x="7402323" y="6093139"/>
            <a:ext cx="2882520" cy="707886"/>
          </a:xfrm>
          <a:prstGeom prst="rect">
            <a:avLst/>
          </a:prstGeom>
          <a:noFill/>
        </p:spPr>
        <p:txBody>
          <a:bodyPr wrap="none" rtlCol="0">
            <a:spAutoFit/>
          </a:bodyPr>
          <a:lstStyle/>
          <a:p>
            <a:r>
              <a:rPr lang="ja-JP" altLang="en-US" sz="2000" b="1" dirty="0">
                <a:solidFill>
                  <a:schemeClr val="tx1">
                    <a:lumMod val="65000"/>
                    <a:lumOff val="35000"/>
                  </a:schemeClr>
                </a:solidFill>
                <a:latin typeface="Meiryo UI" panose="020B0604030504040204" pitchFamily="34" charset="-128"/>
                <a:ea typeface="Meiryo UI" panose="020B0604030504040204" pitchFamily="34" charset="-128"/>
              </a:rPr>
              <a:t>自己制御？自己ペース？</a:t>
            </a:r>
            <a:endParaRPr lang="en-US" altLang="ja-JP" sz="2000" b="1" dirty="0">
              <a:solidFill>
                <a:schemeClr val="tx1">
                  <a:lumMod val="65000"/>
                  <a:lumOff val="35000"/>
                </a:schemeClr>
              </a:solidFill>
              <a:latin typeface="Meiryo UI" panose="020B0604030504040204" pitchFamily="34" charset="-128"/>
              <a:ea typeface="Meiryo UI" panose="020B0604030504040204" pitchFamily="34" charset="-128"/>
            </a:endParaRPr>
          </a:p>
          <a:p>
            <a:r>
              <a:rPr lang="ja-JP" altLang="en-US" sz="2000" b="1" dirty="0">
                <a:solidFill>
                  <a:schemeClr val="tx1">
                    <a:lumMod val="65000"/>
                    <a:lumOff val="35000"/>
                  </a:schemeClr>
                </a:solidFill>
                <a:latin typeface="Meiryo UI" panose="020B0604030504040204" pitchFamily="34" charset="-128"/>
                <a:ea typeface="Meiryo UI" panose="020B0604030504040204" pitchFamily="34" charset="-128"/>
              </a:rPr>
              <a:t>学習者中心？</a:t>
            </a:r>
            <a:endParaRPr lang="en-US" sz="2000" b="1" dirty="0">
              <a:solidFill>
                <a:schemeClr val="tx1">
                  <a:lumMod val="65000"/>
                  <a:lumOff val="35000"/>
                </a:schemeClr>
              </a:solidFill>
              <a:latin typeface="Meiryo UI" panose="020B0604030504040204" pitchFamily="34" charset="-128"/>
              <a:ea typeface="Meiryo UI" panose="020B0604030504040204" pitchFamily="34" charset="-128"/>
            </a:endParaRPr>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17</a:t>
            </a:fld>
            <a:endParaRPr lang="en-US"/>
          </a:p>
        </p:txBody>
      </p:sp>
    </p:spTree>
    <p:extLst>
      <p:ext uri="{BB962C8B-B14F-4D97-AF65-F5344CB8AC3E}">
        <p14:creationId xmlns:p14="http://schemas.microsoft.com/office/powerpoint/2010/main" val="2962346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5AAB16-C0FD-3C4E-9C26-ACC49FF0FE3F}"/>
              </a:ext>
            </a:extLst>
          </p:cNvPr>
          <p:cNvSpPr>
            <a:spLocks noGrp="1"/>
          </p:cNvSpPr>
          <p:nvPr>
            <p:ph type="title"/>
          </p:nvPr>
        </p:nvSpPr>
        <p:spPr>
          <a:xfrm>
            <a:off x="838200" y="47006"/>
            <a:ext cx="10515600" cy="898898"/>
          </a:xfrm>
        </p:spPr>
        <p:txBody>
          <a:bodyPr/>
          <a:lstStyle/>
          <a:p>
            <a:r>
              <a:rPr lang="ja-JP" altLang="en-US"/>
              <a:t>　動画教材チェックポイント</a:t>
            </a:r>
            <a:endParaRPr lang="en-US" dirty="0"/>
          </a:p>
        </p:txBody>
      </p:sp>
      <p:graphicFrame>
        <p:nvGraphicFramePr>
          <p:cNvPr id="8" name="Table 7">
            <a:extLst>
              <a:ext uri="{FF2B5EF4-FFF2-40B4-BE49-F238E27FC236}">
                <a16:creationId xmlns="" xmlns:a16="http://schemas.microsoft.com/office/drawing/2014/main" id="{0AF5B2B7-B0FF-E746-8D71-0950DEBFF00C}"/>
              </a:ext>
            </a:extLst>
          </p:cNvPr>
          <p:cNvGraphicFramePr>
            <a:graphicFrameLocks noGrp="1"/>
          </p:cNvGraphicFramePr>
          <p:nvPr>
            <p:extLst/>
          </p:nvPr>
        </p:nvGraphicFramePr>
        <p:xfrm>
          <a:off x="185058" y="209294"/>
          <a:ext cx="11821884" cy="6355993"/>
        </p:xfrm>
        <a:graphic>
          <a:graphicData uri="http://schemas.openxmlformats.org/drawingml/2006/table">
            <a:tbl>
              <a:tblPr>
                <a:tableStyleId>{5C22544A-7EE6-4342-B048-85BDC9FD1C3A}</a:tableStyleId>
              </a:tblPr>
              <a:tblGrid>
                <a:gridCol w="554153">
                  <a:extLst>
                    <a:ext uri="{9D8B030D-6E8A-4147-A177-3AD203B41FA5}">
                      <a16:colId xmlns="" xmlns:a16="http://schemas.microsoft.com/office/drawing/2014/main" val="3104109425"/>
                    </a:ext>
                  </a:extLst>
                </a:gridCol>
                <a:gridCol w="1172640">
                  <a:extLst>
                    <a:ext uri="{9D8B030D-6E8A-4147-A177-3AD203B41FA5}">
                      <a16:colId xmlns="" xmlns:a16="http://schemas.microsoft.com/office/drawing/2014/main" val="1197057793"/>
                    </a:ext>
                  </a:extLst>
                </a:gridCol>
                <a:gridCol w="3028527">
                  <a:extLst>
                    <a:ext uri="{9D8B030D-6E8A-4147-A177-3AD203B41FA5}">
                      <a16:colId xmlns="" xmlns:a16="http://schemas.microsoft.com/office/drawing/2014/main" val="3489308086"/>
                    </a:ext>
                  </a:extLst>
                </a:gridCol>
                <a:gridCol w="7066564">
                  <a:extLst>
                    <a:ext uri="{9D8B030D-6E8A-4147-A177-3AD203B41FA5}">
                      <a16:colId xmlns="" xmlns:a16="http://schemas.microsoft.com/office/drawing/2014/main" val="756347929"/>
                    </a:ext>
                  </a:extLst>
                </a:gridCol>
              </a:tblGrid>
              <a:tr h="287579">
                <a:tc gridSpan="2">
                  <a:txBody>
                    <a:bodyPr/>
                    <a:lstStyle/>
                    <a:p>
                      <a:pPr algn="ctr"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確認事項</a:t>
                      </a:r>
                      <a:endParaRPr lang="ja-JP" alt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102513" marR="102513" marT="51257" marB="51257" anchor="ctr"/>
                </a:tc>
                <a:tc hMerge="1">
                  <a:txBody>
                    <a:bodyPr/>
                    <a:lstStyle/>
                    <a:p>
                      <a:endParaRPr lang="en-US"/>
                    </a:p>
                  </a:txBody>
                  <a:tcPr/>
                </a:tc>
                <a:tc>
                  <a:txBody>
                    <a:bodyPr/>
                    <a:lstStyle/>
                    <a:p>
                      <a:pPr algn="ctr"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項目</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ctr"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質問</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3402828487"/>
                  </a:ext>
                </a:extLst>
              </a:tr>
              <a:tr h="183696">
                <a:tc rowSpan="5">
                  <a:txBody>
                    <a:bodyPr/>
                    <a:lstStyle/>
                    <a:p>
                      <a:pPr algn="ctr"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動画</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102513" marR="102513" marT="51257" marB="51257" anchor="ctr"/>
                </a:tc>
                <a:tc rowSpan="3">
                  <a:txBody>
                    <a:bodyPr/>
                    <a:lstStyle/>
                    <a:p>
                      <a:pPr algn="ctr"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動画のクオリティ</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102513" marR="102513" marT="51257" marB="51257" anchor="ct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音質</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音はきちんと聞こえるか</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573909600"/>
                  </a:ext>
                </a:extLst>
              </a:tr>
              <a:tr h="357109">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画質</a:t>
                      </a:r>
                      <a:r>
                        <a:rPr lang="en-US" altLang="ja-JP"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a:t>
                      </a: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文字・絵・映像など）の明瞭さ</a:t>
                      </a:r>
                      <a:endParaRPr lang="ja-JP" alt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文字や映像がきちんと見えるか</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41264038"/>
                  </a:ext>
                </a:extLst>
              </a:tr>
              <a:tr h="183696">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法的配慮</a:t>
                      </a:r>
                      <a:endParaRPr lang="ja-JP" alt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著作権、肖像権などに抵触しないか</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2242196904"/>
                  </a:ext>
                </a:extLst>
              </a:tr>
              <a:tr h="183696">
                <a:tc vMerge="1">
                  <a:txBody>
                    <a:bodyPr/>
                    <a:lstStyle/>
                    <a:p>
                      <a:endParaRPr lang="en-US"/>
                    </a:p>
                  </a:txBody>
                  <a:tcPr/>
                </a:tc>
                <a:tc rowSpan="2">
                  <a:txBody>
                    <a:bodyPr/>
                    <a:lstStyle/>
                    <a:p>
                      <a:pPr algn="ctr"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配信方法</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102513" marR="102513" marT="51257" marB="51257" anchor="ctr"/>
                </a:tc>
                <a:tc>
                  <a:txBody>
                    <a:bodyPr/>
                    <a:lstStyle/>
                    <a:p>
                      <a:pPr algn="l"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動作環境</a:t>
                      </a:r>
                      <a:endParaRPr lang="ja-JP" alt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保証する環境での動作を確認したか</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3478841240"/>
                  </a:ext>
                </a:extLst>
              </a:tr>
              <a:tr h="183696">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システムやアプリの機能</a:t>
                      </a:r>
                      <a:endParaRPr lang="ja-JP" alt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停止、再生などが機能するか</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3536082893"/>
                  </a:ext>
                </a:extLst>
              </a:tr>
              <a:tr h="183696">
                <a:tc rowSpan="22">
                  <a:txBody>
                    <a:bodyPr/>
                    <a:lstStyle/>
                    <a:p>
                      <a:pPr algn="ctr"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教材</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102513" marR="102513" marT="51257" marB="51257" anchor="ctr"/>
                </a:tc>
                <a:tc rowSpan="2">
                  <a:txBody>
                    <a:bodyPr/>
                    <a:lstStyle/>
                    <a:p>
                      <a:pPr algn="ctr"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授業との連携</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102513" marR="102513" marT="51257" marB="51257" anchor="ct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授業との連携</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動画が授業における学習活動を補完・強化する内容になっているか</a:t>
                      </a:r>
                      <a:endParaRPr lang="ja-JP" alt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3086231235"/>
                  </a:ext>
                </a:extLst>
              </a:tr>
              <a:tr h="183696">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動画の使途と内容の関係</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動画の使途にあった作成方法になっているか</a:t>
                      </a:r>
                      <a:endParaRPr lang="ja-JP" alt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3536317757"/>
                  </a:ext>
                </a:extLst>
              </a:tr>
              <a:tr h="183696">
                <a:tc vMerge="1">
                  <a:txBody>
                    <a:bodyPr/>
                    <a:lstStyle/>
                    <a:p>
                      <a:endParaRPr lang="en-US"/>
                    </a:p>
                  </a:txBody>
                  <a:tcPr/>
                </a:tc>
                <a:tc rowSpan="11">
                  <a:txBody>
                    <a:bodyPr/>
                    <a:lstStyle/>
                    <a:p>
                      <a:pPr algn="ctr"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認知的配慮</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102513" marR="102513" marT="51257" marB="51257" anchor="ct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前提知識、事前知識の有無</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事前知識が必要か</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3685959497"/>
                  </a:ext>
                </a:extLst>
              </a:tr>
              <a:tr h="183696">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難易度</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難しすぎないか、簡単過ぎないか</a:t>
                      </a:r>
                      <a:endParaRPr lang="ja-JP" alt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3486931428"/>
                  </a:ext>
                </a:extLst>
              </a:tr>
              <a:tr h="183696">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進み方</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進み方が調度良いか</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1194606360"/>
                  </a:ext>
                </a:extLst>
              </a:tr>
              <a:tr h="183696">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量</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盛り込み過ぎていないか</a:t>
                      </a:r>
                      <a:endParaRPr lang="ja-JP" alt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1866191759"/>
                  </a:ext>
                </a:extLst>
              </a:tr>
              <a:tr h="183696">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長さ</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長すぎないか？</a:t>
                      </a:r>
                      <a:r>
                        <a:rPr lang="en-US" altLang="ja-JP"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15</a:t>
                      </a: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分以内、可能であれば</a:t>
                      </a:r>
                      <a:r>
                        <a:rPr lang="en-US" altLang="ja-JP"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a:t>
                      </a: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分以内になっているか</a:t>
                      </a:r>
                      <a:endParaRPr lang="ja-JP" alt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3827364820"/>
                  </a:ext>
                </a:extLst>
              </a:tr>
              <a:tr h="183696">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ナレーション（スピード）</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話すスピードはちょうど良いか</a:t>
                      </a:r>
                      <a:endParaRPr lang="ja-JP" alt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2582730764"/>
                  </a:ext>
                </a:extLst>
              </a:tr>
              <a:tr h="183696">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ナレーション（明瞭さ）</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具体的に説明しているか</a:t>
                      </a:r>
                      <a:r>
                        <a:rPr lang="en-US" altLang="ja-JP"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a:t>
                      </a: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こう、ここ、これは</a:t>
                      </a:r>
                      <a:r>
                        <a:rPr 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NG)</a:t>
                      </a:r>
                      <a:endParaRPr 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1402482019"/>
                  </a:ext>
                </a:extLst>
              </a:tr>
              <a:tr h="183696">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重要な学習内容の強調</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重要な部分は強調・反復されているか</a:t>
                      </a:r>
                      <a:endParaRPr lang="ja-JP" alt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3995608029"/>
                  </a:ext>
                </a:extLst>
              </a:tr>
              <a:tr h="357109">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学習内容の範囲（ポイント）</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重要な部分は網羅されているか。動画教材</a:t>
                      </a:r>
                      <a:r>
                        <a:rPr lang="en-US" altLang="ja-JP"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a:t>
                      </a: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つにつきポイントは</a:t>
                      </a:r>
                      <a:r>
                        <a:rPr lang="en-US" altLang="ja-JP"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a:t>
                      </a: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つ以内になっているか</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2488741316"/>
                  </a:ext>
                </a:extLst>
              </a:tr>
              <a:tr h="357109">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構成</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ストーリーは現実的か？展開は論理的か？理解しやすい順番で情報を提供しているか</a:t>
                      </a:r>
                      <a:endParaRPr lang="ja-JP" alt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1649944240"/>
                  </a:ext>
                </a:extLst>
              </a:tr>
              <a:tr h="183696">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素材、メディアの組み合わせ</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素材、メディアの組み合わせは学習を助けているか</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1285493582"/>
                  </a:ext>
                </a:extLst>
              </a:tr>
              <a:tr h="183696">
                <a:tc vMerge="1">
                  <a:txBody>
                    <a:bodyPr/>
                    <a:lstStyle/>
                    <a:p>
                      <a:endParaRPr lang="en-US"/>
                    </a:p>
                  </a:txBody>
                  <a:tcPr/>
                </a:tc>
                <a:tc rowSpan="5">
                  <a:txBody>
                    <a:bodyPr/>
                    <a:lstStyle/>
                    <a:p>
                      <a:pPr algn="ctr"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情緒的配慮</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102513" marR="102513" marT="51257" marB="51257" anchor="ctr"/>
                </a:tc>
                <a:tc rowSpan="4">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動機づけ</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102513" marR="102513" marT="51257" marB="51257" anchor="ct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注意喚起しているか</a:t>
                      </a:r>
                      <a:r>
                        <a:rPr lang="en-US" altLang="ja-JP"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a:t>
                      </a:r>
                      <a:r>
                        <a:rPr 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ARCS</a:t>
                      </a: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の</a:t>
                      </a:r>
                      <a:r>
                        <a:rPr 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A)</a:t>
                      </a:r>
                      <a:endParaRPr 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2298916052"/>
                  </a:ext>
                </a:extLst>
              </a:tr>
              <a:tr h="18369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学習内容と学習者の関心を関連づけを支援しているか</a:t>
                      </a:r>
                      <a:r>
                        <a:rPr lang="en-US" altLang="ja-JP"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a:t>
                      </a:r>
                      <a:r>
                        <a:rPr 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ARCS</a:t>
                      </a: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の</a:t>
                      </a:r>
                      <a:r>
                        <a:rPr 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R)</a:t>
                      </a:r>
                      <a:endParaRPr 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3536973034"/>
                  </a:ext>
                </a:extLst>
              </a:tr>
              <a:tr h="18369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できそうだと思わせているか</a:t>
                      </a:r>
                      <a:r>
                        <a:rPr lang="en-US" altLang="ja-JP"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a:t>
                      </a:r>
                      <a:r>
                        <a:rPr 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ARCS</a:t>
                      </a: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の</a:t>
                      </a:r>
                      <a:r>
                        <a:rPr 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C)</a:t>
                      </a:r>
                      <a:endParaRPr 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871220618"/>
                  </a:ext>
                </a:extLst>
              </a:tr>
              <a:tr h="18369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やれた！やって良かった！と思える仕組みがあるか</a:t>
                      </a:r>
                      <a:r>
                        <a:rPr lang="en-US" altLang="ja-JP"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a:t>
                      </a:r>
                      <a:r>
                        <a:rPr 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ARCS</a:t>
                      </a: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の</a:t>
                      </a:r>
                      <a:r>
                        <a:rPr 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S)</a:t>
                      </a:r>
                      <a:endParaRPr 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3754234115"/>
                  </a:ext>
                </a:extLst>
              </a:tr>
              <a:tr h="183696">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素材、メディアの組み合わせ</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素材、メディアの組み合わせは意欲喚起を助けているか</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3646183749"/>
                  </a:ext>
                </a:extLst>
              </a:tr>
              <a:tr h="183696">
                <a:tc vMerge="1">
                  <a:txBody>
                    <a:bodyPr/>
                    <a:lstStyle/>
                    <a:p>
                      <a:endParaRPr lang="en-US"/>
                    </a:p>
                  </a:txBody>
                  <a:tcPr/>
                </a:tc>
                <a:tc rowSpan="4">
                  <a:txBody>
                    <a:bodyPr/>
                    <a:lstStyle/>
                    <a:p>
                      <a:pPr algn="ctr"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その他</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102513" marR="102513" marT="51257" marB="51257" anchor="ct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一貫性</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他の資料、授業内容と一貫性のあるデザイン、内容になっているか</a:t>
                      </a:r>
                      <a:endParaRPr lang="ja-JP" alt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2799777358"/>
                  </a:ext>
                </a:extLst>
              </a:tr>
              <a:tr h="183696">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インタラクティブ性</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学習を支援できるようにインタラクティブで動的な教材になっているか</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2508902451"/>
                  </a:ext>
                </a:extLst>
              </a:tr>
              <a:tr h="183696">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フィードバック</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フィードバックは必要な情報を的確に提供されるか</a:t>
                      </a:r>
                      <a:endParaRPr lang="ja-JP" alt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1890204536"/>
                  </a:ext>
                </a:extLst>
              </a:tr>
              <a:tr h="183696">
                <a:tc vMerge="1">
                  <a:txBody>
                    <a:bodyPr/>
                    <a:lstStyle/>
                    <a:p>
                      <a:endParaRPr lang="en-US"/>
                    </a:p>
                  </a:txBody>
                  <a:tcPr/>
                </a:tc>
                <a:tc vMerge="1">
                  <a:txBody>
                    <a:bodyPr/>
                    <a:lstStyle/>
                    <a:p>
                      <a:endParaRPr lang="en-US"/>
                    </a:p>
                  </a:txBody>
                  <a:tcPr/>
                </a:tc>
                <a:tc>
                  <a:txBody>
                    <a:bodyPr/>
                    <a:lstStyle/>
                    <a:p>
                      <a:pPr algn="l" fontAlgn="ctr"/>
                      <a:r>
                        <a:rPr lang="ja-JP" altLang="en-US" sz="1300" u="none" strike="noStrike">
                          <a:solidFill>
                            <a:schemeClr val="tx1">
                              <a:lumMod val="75000"/>
                              <a:lumOff val="25000"/>
                            </a:schemeClr>
                          </a:solidFill>
                          <a:effectLst/>
                          <a:latin typeface="Meiryo UI" panose="020B0604030504040204" pitchFamily="50" charset="-128"/>
                          <a:ea typeface="Meiryo UI" panose="020B0604030504040204" pitchFamily="50" charset="-128"/>
                        </a:rPr>
                        <a:t>補足資料</a:t>
                      </a:r>
                      <a:endParaRPr lang="ja-JP" altLang="en-US" sz="1300" b="0" i="0" u="none" strike="noStrike">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tc>
                  <a:txBody>
                    <a:bodyPr/>
                    <a:lstStyle/>
                    <a:p>
                      <a:pPr algn="l" fontAlgn="ctr"/>
                      <a:r>
                        <a:rPr lang="ja-JP" altLang="en-US" sz="13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動画教材、授業の学習効果を高めるための資料が用意されているか</a:t>
                      </a:r>
                      <a:endParaRPr lang="ja-JP" altLang="en-US" sz="13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48" marR="9548" marT="9548" marB="0" anchor="ctr"/>
                </a:tc>
                <a:extLst>
                  <a:ext uri="{0D108BD9-81ED-4DB2-BD59-A6C34878D82A}">
                    <a16:rowId xmlns="" xmlns:a16="http://schemas.microsoft.com/office/drawing/2014/main" val="3556119570"/>
                  </a:ext>
                </a:extLst>
              </a:tr>
            </a:tbl>
          </a:graphicData>
        </a:graphic>
      </p:graphicFrame>
      <p:sp>
        <p:nvSpPr>
          <p:cNvPr id="3" name="正方形/長方形 2"/>
          <p:cNvSpPr/>
          <p:nvPr/>
        </p:nvSpPr>
        <p:spPr>
          <a:xfrm>
            <a:off x="1736035" y="490330"/>
            <a:ext cx="4890052" cy="265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736034" y="1656521"/>
            <a:ext cx="7739269" cy="265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736034" y="2902225"/>
            <a:ext cx="7739269" cy="265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736034" y="3326294"/>
            <a:ext cx="7739269" cy="265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18</a:t>
            </a:fld>
            <a:endParaRPr lang="en-US"/>
          </a:p>
        </p:txBody>
      </p:sp>
    </p:spTree>
    <p:extLst>
      <p:ext uri="{BB962C8B-B14F-4D97-AF65-F5344CB8AC3E}">
        <p14:creationId xmlns:p14="http://schemas.microsoft.com/office/powerpoint/2010/main" val="233638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06BD33-B71B-6744-90E1-7507E70A034B}"/>
              </a:ext>
            </a:extLst>
          </p:cNvPr>
          <p:cNvSpPr>
            <a:spLocks noGrp="1"/>
          </p:cNvSpPr>
          <p:nvPr>
            <p:ph type="title"/>
          </p:nvPr>
        </p:nvSpPr>
        <p:spPr>
          <a:xfrm>
            <a:off x="838200" y="575330"/>
            <a:ext cx="10515600" cy="898898"/>
          </a:xfrm>
        </p:spPr>
        <p:txBody>
          <a:bodyPr>
            <a:normAutofit/>
          </a:bodyPr>
          <a:lstStyle/>
          <a:p>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授業での</a:t>
            </a:r>
            <a:r>
              <a:rPr lang="ja-JP" altLang="en-US" b="1" dirty="0" smtClean="0">
                <a:solidFill>
                  <a:schemeClr val="tx1">
                    <a:lumMod val="65000"/>
                    <a:lumOff val="35000"/>
                  </a:schemeClr>
                </a:solidFill>
                <a:latin typeface="Meiryo UI" panose="020B0604030504040204" pitchFamily="50" charset="-128"/>
                <a:ea typeface="Meiryo UI" panose="020B0604030504040204" pitchFamily="50" charset="-128"/>
              </a:rPr>
              <a:t>動画教材活用</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に考慮すべき</a:t>
            </a:r>
            <a:r>
              <a:rPr lang="ja-JP" altLang="en-US" b="1" dirty="0" smtClean="0">
                <a:solidFill>
                  <a:schemeClr val="tx1">
                    <a:lumMod val="65000"/>
                    <a:lumOff val="35000"/>
                  </a:schemeClr>
                </a:solidFill>
                <a:latin typeface="Meiryo UI" panose="020B0604030504040204" pitchFamily="50" charset="-128"/>
                <a:ea typeface="Meiryo UI" panose="020B0604030504040204" pitchFamily="50" charset="-128"/>
              </a:rPr>
              <a:t>ことは？</a:t>
            </a:r>
            <a:endParaRPr lang="en-US"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3" name="Content Placeholder 2">
            <a:extLst>
              <a:ext uri="{FF2B5EF4-FFF2-40B4-BE49-F238E27FC236}">
                <a16:creationId xmlns="" xmlns:a16="http://schemas.microsoft.com/office/drawing/2014/main" id="{53F918CA-7D49-4242-89AA-D692FF912ACC}"/>
              </a:ext>
            </a:extLst>
          </p:cNvPr>
          <p:cNvSpPr>
            <a:spLocks noGrp="1"/>
          </p:cNvSpPr>
          <p:nvPr>
            <p:ph idx="1"/>
          </p:nvPr>
        </p:nvSpPr>
        <p:spPr>
          <a:xfrm>
            <a:off x="838200" y="2007652"/>
            <a:ext cx="10515600" cy="4280960"/>
          </a:xfrm>
        </p:spPr>
        <p:txBody>
          <a:bodyPr/>
          <a:lstStyle/>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どんな授業で？</a:t>
            </a:r>
            <a:endParaRPr lang="en-US" altLang="ja-JP"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dirty="0" smtClean="0">
                <a:solidFill>
                  <a:srgbClr val="FF0000"/>
                </a:solidFill>
                <a:latin typeface="Meiryo UI" panose="020B0604030504040204" pitchFamily="50" charset="-128"/>
                <a:ea typeface="Meiryo UI" panose="020B0604030504040204" pitchFamily="50" charset="-128"/>
              </a:rPr>
              <a:t>動画</a:t>
            </a:r>
            <a:r>
              <a:rPr lang="ja-JP" altLang="en-US" dirty="0">
                <a:solidFill>
                  <a:srgbClr val="FF0000"/>
                </a:solidFill>
                <a:latin typeface="Meiryo UI" panose="020B0604030504040204" pitchFamily="50" charset="-128"/>
                <a:ea typeface="Meiryo UI" panose="020B0604030504040204" pitchFamily="50" charset="-128"/>
              </a:rPr>
              <a:t>教材</a:t>
            </a:r>
            <a:r>
              <a:rPr lang="ja-JP" altLang="en-US" dirty="0" smtClean="0">
                <a:solidFill>
                  <a:srgbClr val="FF0000"/>
                </a:solidFill>
                <a:latin typeface="Meiryo UI" panose="020B0604030504040204" pitchFamily="50" charset="-128"/>
                <a:ea typeface="Meiryo UI" panose="020B0604030504040204" pitchFamily="50" charset="-128"/>
              </a:rPr>
              <a:t>は</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、いつ、どこで、誰が、何を教えるために、</a:t>
            </a:r>
            <a:r>
              <a:rPr lang="ja-JP" altLang="en-US" dirty="0">
                <a:solidFill>
                  <a:srgbClr val="FF0000"/>
                </a:solidFill>
                <a:latin typeface="Meiryo UI" panose="020B0604030504040204" pitchFamily="50" charset="-128"/>
                <a:ea typeface="Meiryo UI" panose="020B0604030504040204" pitchFamily="50" charset="-128"/>
              </a:rPr>
              <a:t>どのように、何のために使われる？</a:t>
            </a:r>
            <a:endParaRPr lang="en-US" altLang="ja-JP" dirty="0">
              <a:solidFill>
                <a:srgbClr val="FF0000"/>
              </a:solidFill>
              <a:latin typeface="Meiryo UI" panose="020B0604030504040204" pitchFamily="50" charset="-128"/>
              <a:ea typeface="Meiryo UI" panose="020B0604030504040204" pitchFamily="50" charset="-128"/>
            </a:endParaRPr>
          </a:p>
          <a:p>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動画教材の</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内容は？</a:t>
            </a:r>
            <a:endParaRPr lang="en-US" altLang="ja-JP"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動画教材の</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構成は？</a:t>
            </a:r>
            <a:endParaRPr lang="en-US" altLang="ja-JP"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動画教材は</a:t>
            </a:r>
            <a:r>
              <a:rPr lang="ja-JP" altLang="en-US" dirty="0">
                <a:solidFill>
                  <a:srgbClr val="FF0000"/>
                </a:solidFill>
                <a:latin typeface="Meiryo UI" panose="020B0604030504040204" pitchFamily="50" charset="-128"/>
                <a:ea typeface="Meiryo UI" panose="020B0604030504040204" pitchFamily="50" charset="-128"/>
              </a:rPr>
              <a:t>どのように評価する？</a:t>
            </a:r>
            <a:endParaRPr lang="en-US" altLang="ja-JP" dirty="0">
              <a:solidFill>
                <a:srgbClr val="FF0000"/>
              </a:solidFill>
              <a:latin typeface="Meiryo UI" panose="020B0604030504040204" pitchFamily="50" charset="-128"/>
              <a:ea typeface="Meiryo UI" panose="020B0604030504040204" pitchFamily="50" charset="-128"/>
            </a:endParaRPr>
          </a:p>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学習効果を上げるための動画教材はどう作ればいい？</a:t>
            </a:r>
            <a:endParaRPr lang="en-US" altLang="ja-JP"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dirty="0" smtClean="0">
                <a:solidFill>
                  <a:srgbClr val="FF0000"/>
                </a:solidFill>
                <a:latin typeface="Meiryo UI" panose="020B0604030504040204" pitchFamily="50" charset="-128"/>
                <a:ea typeface="Meiryo UI" panose="020B0604030504040204" pitchFamily="50" charset="-128"/>
              </a:rPr>
              <a:t>動画教材を</a:t>
            </a:r>
            <a:r>
              <a:rPr lang="ja-JP" altLang="en-US" dirty="0">
                <a:solidFill>
                  <a:srgbClr val="FF0000"/>
                </a:solidFill>
                <a:latin typeface="Meiryo UI" panose="020B0604030504040204" pitchFamily="50" charset="-128"/>
                <a:ea typeface="Meiryo UI" panose="020B0604030504040204" pitchFamily="50" charset="-128"/>
              </a:rPr>
              <a:t>使った学習活動は？</a:t>
            </a: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19</a:t>
            </a:fld>
            <a:endParaRPr lang="en-US"/>
          </a:p>
        </p:txBody>
      </p:sp>
    </p:spTree>
    <p:extLst>
      <p:ext uri="{BB962C8B-B14F-4D97-AF65-F5344CB8AC3E}">
        <p14:creationId xmlns:p14="http://schemas.microsoft.com/office/powerpoint/2010/main" val="457581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DBD799-0249-6748-8E84-959286CE4FDC}"/>
              </a:ext>
            </a:extLst>
          </p:cNvPr>
          <p:cNvSpPr>
            <a:spLocks noGrp="1"/>
          </p:cNvSpPr>
          <p:nvPr>
            <p:ph type="title"/>
          </p:nvPr>
        </p:nvSpPr>
        <p:spPr>
          <a:xfrm>
            <a:off x="848958" y="558768"/>
            <a:ext cx="10515600" cy="898898"/>
          </a:xfrm>
        </p:spPr>
        <p:txBody>
          <a:bodyPr/>
          <a:lstStyle/>
          <a:p>
            <a:r>
              <a:rPr lang="ja-JP" altLang="en-US" dirty="0">
                <a:solidFill>
                  <a:schemeClr val="tx1">
                    <a:lumMod val="65000"/>
                    <a:lumOff val="35000"/>
                  </a:schemeClr>
                </a:solidFill>
              </a:rPr>
              <a:t>研修の目標</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xmlns="" id="{647EC6FB-2752-8C45-B5AA-0BEDE50A05F9}"/>
              </a:ext>
            </a:extLst>
          </p:cNvPr>
          <p:cNvSpPr>
            <a:spLocks noGrp="1"/>
          </p:cNvSpPr>
          <p:nvPr>
            <p:ph idx="1"/>
          </p:nvPr>
        </p:nvSpPr>
        <p:spPr>
          <a:xfrm>
            <a:off x="838200" y="1887968"/>
            <a:ext cx="10515600" cy="4859151"/>
          </a:xfrm>
        </p:spPr>
        <p:txBody>
          <a:bodyPr>
            <a:normAutofit/>
          </a:bodyPr>
          <a:lstStyle/>
          <a:p>
            <a:r>
              <a:rPr lang="ja-JP" altLang="en-US" dirty="0">
                <a:solidFill>
                  <a:schemeClr val="tx1">
                    <a:lumMod val="65000"/>
                    <a:lumOff val="35000"/>
                  </a:schemeClr>
                </a:solidFill>
              </a:rPr>
              <a:t>学習効果を上げるための動画教材を設計、開発できる</a:t>
            </a:r>
            <a:endParaRPr lang="en-US" dirty="0">
              <a:solidFill>
                <a:schemeClr val="tx1">
                  <a:lumMod val="65000"/>
                  <a:lumOff val="35000"/>
                </a:schemeClr>
              </a:solidFill>
            </a:endParaRPr>
          </a:p>
          <a:p>
            <a:r>
              <a:rPr lang="ja-JP" altLang="en-US" dirty="0">
                <a:solidFill>
                  <a:schemeClr val="tx1">
                    <a:lumMod val="65000"/>
                    <a:lumOff val="35000"/>
                  </a:schemeClr>
                </a:solidFill>
              </a:rPr>
              <a:t>開発した動画教材を授業で有効的な活用法を説明できる</a:t>
            </a:r>
            <a:endParaRPr lang="en-US" altLang="ja-JP" dirty="0">
              <a:solidFill>
                <a:schemeClr val="tx1">
                  <a:lumMod val="65000"/>
                  <a:lumOff val="35000"/>
                </a:schemeClr>
              </a:solidFill>
            </a:endParaRPr>
          </a:p>
          <a:p>
            <a:r>
              <a:rPr lang="ja-JP" altLang="en-US" dirty="0">
                <a:solidFill>
                  <a:schemeClr val="tx1">
                    <a:lumMod val="65000"/>
                    <a:lumOff val="35000"/>
                  </a:schemeClr>
                </a:solidFill>
              </a:rPr>
              <a:t>動画教材を活用した授業を改善につなげるための評価を計画できる</a:t>
            </a:r>
            <a:endParaRPr lang="en-US" dirty="0">
              <a:solidFill>
                <a:schemeClr val="tx1">
                  <a:lumMod val="65000"/>
                  <a:lumOff val="35000"/>
                </a:schemeClr>
              </a:solidFill>
            </a:endParaRPr>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2</a:t>
            </a:fld>
            <a:endParaRPr lang="en-US"/>
          </a:p>
        </p:txBody>
      </p:sp>
    </p:spTree>
    <p:extLst>
      <p:ext uri="{BB962C8B-B14F-4D97-AF65-F5344CB8AC3E}">
        <p14:creationId xmlns:p14="http://schemas.microsoft.com/office/powerpoint/2010/main" val="420252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E25FCE-1106-1241-A1D2-038301624D2D}"/>
              </a:ext>
            </a:extLst>
          </p:cNvPr>
          <p:cNvSpPr>
            <a:spLocks noGrp="1"/>
          </p:cNvSpPr>
          <p:nvPr>
            <p:ph type="title"/>
          </p:nvPr>
        </p:nvSpPr>
        <p:spPr>
          <a:xfrm>
            <a:off x="838200" y="566620"/>
            <a:ext cx="10515600" cy="898898"/>
          </a:xfrm>
        </p:spPr>
        <p:txBody>
          <a:bodyPr>
            <a:normAutofit/>
          </a:bodyPr>
          <a:lstStyle/>
          <a:p>
            <a:r>
              <a:rPr lang="ja-JP" altLang="en-US" dirty="0">
                <a:solidFill>
                  <a:schemeClr val="tx1">
                    <a:lumMod val="65000"/>
                    <a:lumOff val="35000"/>
                  </a:schemeClr>
                </a:solidFill>
              </a:rPr>
              <a:t>効果的な学習リソースの利用法</a:t>
            </a:r>
            <a:endParaRPr lang="en-US" dirty="0">
              <a:solidFill>
                <a:schemeClr val="tx1">
                  <a:lumMod val="65000"/>
                  <a:lumOff val="35000"/>
                </a:schemeClr>
              </a:solidFill>
            </a:endParaRPr>
          </a:p>
        </p:txBody>
      </p:sp>
      <p:sp>
        <p:nvSpPr>
          <p:cNvPr id="3" name="Content Placeholder 2">
            <a:extLst>
              <a:ext uri="{FF2B5EF4-FFF2-40B4-BE49-F238E27FC236}">
                <a16:creationId xmlns="" xmlns:a16="http://schemas.microsoft.com/office/drawing/2014/main" id="{8ABEA90C-02E0-704D-9756-7B9CD81818BF}"/>
              </a:ext>
            </a:extLst>
          </p:cNvPr>
          <p:cNvSpPr>
            <a:spLocks noGrp="1"/>
          </p:cNvSpPr>
          <p:nvPr>
            <p:ph sz="half" idx="1"/>
          </p:nvPr>
        </p:nvSpPr>
        <p:spPr>
          <a:xfrm>
            <a:off x="838200" y="2269018"/>
            <a:ext cx="5181600" cy="4894916"/>
          </a:xfrm>
        </p:spPr>
        <p:txBody>
          <a:bodyPr/>
          <a:lstStyle/>
          <a:p>
            <a:r>
              <a:rPr lang="ja-JP" altLang="en-US" dirty="0">
                <a:solidFill>
                  <a:schemeClr val="tx1">
                    <a:lumMod val="65000"/>
                    <a:lumOff val="35000"/>
                  </a:schemeClr>
                </a:solidFill>
              </a:rPr>
              <a:t>学習者中心デザイン</a:t>
            </a:r>
            <a:endParaRPr lang="en-US" altLang="ja-JP" dirty="0">
              <a:solidFill>
                <a:schemeClr val="tx1">
                  <a:lumMod val="65000"/>
                  <a:lumOff val="35000"/>
                </a:schemeClr>
              </a:solidFill>
            </a:endParaRPr>
          </a:p>
          <a:p>
            <a:r>
              <a:rPr lang="ja-JP" altLang="en-US" dirty="0">
                <a:solidFill>
                  <a:schemeClr val="tx1">
                    <a:lumMod val="65000"/>
                    <a:lumOff val="35000"/>
                  </a:schemeClr>
                </a:solidFill>
              </a:rPr>
              <a:t>学習スタイルと適合</a:t>
            </a:r>
            <a:endParaRPr lang="en-US" altLang="ja-JP" dirty="0">
              <a:solidFill>
                <a:schemeClr val="tx1">
                  <a:lumMod val="65000"/>
                  <a:lumOff val="35000"/>
                </a:schemeClr>
              </a:solidFill>
            </a:endParaRPr>
          </a:p>
          <a:p>
            <a:r>
              <a:rPr lang="ja-JP" altLang="en-US" dirty="0">
                <a:solidFill>
                  <a:schemeClr val="tx1">
                    <a:lumMod val="65000"/>
                    <a:lumOff val="35000"/>
                  </a:schemeClr>
                </a:solidFill>
              </a:rPr>
              <a:t>動機づけを考慮</a:t>
            </a:r>
            <a:endParaRPr lang="en-US" altLang="ja-JP" dirty="0">
              <a:solidFill>
                <a:schemeClr val="tx1">
                  <a:lumMod val="65000"/>
                  <a:lumOff val="35000"/>
                </a:schemeClr>
              </a:solidFill>
            </a:endParaRPr>
          </a:p>
          <a:p>
            <a:r>
              <a:rPr lang="ja-JP" altLang="en-US" dirty="0">
                <a:solidFill>
                  <a:schemeClr val="tx1">
                    <a:lumMod val="65000"/>
                    <a:lumOff val="35000"/>
                  </a:schemeClr>
                </a:solidFill>
              </a:rPr>
              <a:t>リポジトリの活用</a:t>
            </a:r>
            <a:endParaRPr lang="en-US" dirty="0">
              <a:solidFill>
                <a:schemeClr val="tx1">
                  <a:lumMod val="65000"/>
                  <a:lumOff val="35000"/>
                </a:schemeClr>
              </a:solidFill>
            </a:endParaRPr>
          </a:p>
        </p:txBody>
      </p:sp>
      <p:sp>
        <p:nvSpPr>
          <p:cNvPr id="4" name="Content Placeholder 3">
            <a:extLst>
              <a:ext uri="{FF2B5EF4-FFF2-40B4-BE49-F238E27FC236}">
                <a16:creationId xmlns="" xmlns:a16="http://schemas.microsoft.com/office/drawing/2014/main" id="{517DD45D-BD21-D748-81C9-80BB301B1360}"/>
              </a:ext>
            </a:extLst>
          </p:cNvPr>
          <p:cNvSpPr>
            <a:spLocks noGrp="1"/>
          </p:cNvSpPr>
          <p:nvPr>
            <p:ph sz="half" idx="2"/>
          </p:nvPr>
        </p:nvSpPr>
        <p:spPr>
          <a:xfrm>
            <a:off x="6172200" y="2283529"/>
            <a:ext cx="5181600" cy="4894916"/>
          </a:xfrm>
        </p:spPr>
        <p:txBody>
          <a:bodyPr/>
          <a:lstStyle/>
          <a:p>
            <a:pPr marL="0" indent="0">
              <a:buNone/>
            </a:pPr>
            <a:r>
              <a:rPr lang="ja-JP" altLang="en-US" dirty="0">
                <a:solidFill>
                  <a:schemeClr val="tx1">
                    <a:lumMod val="65000"/>
                    <a:lumOff val="35000"/>
                  </a:schemeClr>
                </a:solidFill>
              </a:rPr>
              <a:t>例：</a:t>
            </a:r>
            <a:endParaRPr lang="en-US" altLang="ja-JP" dirty="0">
              <a:solidFill>
                <a:schemeClr val="tx1">
                  <a:lumMod val="65000"/>
                  <a:lumOff val="35000"/>
                </a:schemeClr>
              </a:solidFill>
            </a:endParaRPr>
          </a:p>
          <a:p>
            <a:r>
              <a:rPr lang="ja-JP" altLang="en-US" dirty="0">
                <a:solidFill>
                  <a:schemeClr val="tx1">
                    <a:lumMod val="65000"/>
                    <a:lumOff val="35000"/>
                  </a:schemeClr>
                </a:solidFill>
              </a:rPr>
              <a:t>オープンリソース</a:t>
            </a:r>
            <a:endParaRPr lang="en-US" altLang="ja-JP" dirty="0">
              <a:solidFill>
                <a:schemeClr val="tx1">
                  <a:lumMod val="65000"/>
                  <a:lumOff val="35000"/>
                </a:schemeClr>
              </a:solidFill>
            </a:endParaRPr>
          </a:p>
          <a:p>
            <a:r>
              <a:rPr lang="ja-JP" altLang="en-US" dirty="0">
                <a:solidFill>
                  <a:schemeClr val="tx1">
                    <a:lumMod val="65000"/>
                    <a:lumOff val="35000"/>
                  </a:schemeClr>
                </a:solidFill>
              </a:rPr>
              <a:t>オープン教育リソース</a:t>
            </a:r>
            <a:endParaRPr lang="en-US" altLang="ja-JP" dirty="0">
              <a:solidFill>
                <a:schemeClr val="tx1">
                  <a:lumMod val="65000"/>
                  <a:lumOff val="35000"/>
                </a:schemeClr>
              </a:solidFill>
            </a:endParaRPr>
          </a:p>
        </p:txBody>
      </p:sp>
      <p:sp>
        <p:nvSpPr>
          <p:cNvPr id="5" name="スライド番号プレースホルダー 4"/>
          <p:cNvSpPr>
            <a:spLocks noGrp="1"/>
          </p:cNvSpPr>
          <p:nvPr>
            <p:ph type="sldNum" sz="quarter" idx="12"/>
          </p:nvPr>
        </p:nvSpPr>
        <p:spPr/>
        <p:txBody>
          <a:bodyPr/>
          <a:lstStyle/>
          <a:p>
            <a:fld id="{D9226DAE-D732-0D44-A3A9-3426432CAC1A}" type="slidenum">
              <a:rPr lang="en-US" smtClean="0"/>
              <a:t>20</a:t>
            </a:fld>
            <a:endParaRPr lang="en-US"/>
          </a:p>
        </p:txBody>
      </p:sp>
    </p:spTree>
    <p:extLst>
      <p:ext uri="{BB962C8B-B14F-4D97-AF65-F5344CB8AC3E}">
        <p14:creationId xmlns:p14="http://schemas.microsoft.com/office/powerpoint/2010/main" val="1474661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DBD799-0249-6748-8E84-959286CE4FDC}"/>
              </a:ext>
            </a:extLst>
          </p:cNvPr>
          <p:cNvSpPr>
            <a:spLocks noGrp="1"/>
          </p:cNvSpPr>
          <p:nvPr>
            <p:ph type="title"/>
          </p:nvPr>
        </p:nvSpPr>
        <p:spPr>
          <a:xfrm>
            <a:off x="838200" y="566621"/>
            <a:ext cx="10515600" cy="898898"/>
          </a:xfrm>
        </p:spPr>
        <p:txBody>
          <a:bodyPr/>
          <a:lstStyle/>
          <a:p>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研修の目標</a:t>
            </a:r>
            <a:endParaRPr lang="en-US"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3" name="Content Placeholder 2">
            <a:extLst>
              <a:ext uri="{FF2B5EF4-FFF2-40B4-BE49-F238E27FC236}">
                <a16:creationId xmlns="" xmlns:a16="http://schemas.microsoft.com/office/drawing/2014/main" id="{647EC6FB-2752-8C45-B5AA-0BEDE50A05F9}"/>
              </a:ext>
            </a:extLst>
          </p:cNvPr>
          <p:cNvSpPr>
            <a:spLocks noGrp="1"/>
          </p:cNvSpPr>
          <p:nvPr>
            <p:ph idx="1"/>
          </p:nvPr>
        </p:nvSpPr>
        <p:spPr>
          <a:xfrm>
            <a:off x="838200" y="1724211"/>
            <a:ext cx="10515600" cy="4859151"/>
          </a:xfrm>
        </p:spPr>
        <p:txBody>
          <a:bodyPr>
            <a:normAutofit/>
          </a:bodyPr>
          <a:lstStyle/>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学習効果を上げるための動画教材を設計、開発できる</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開発した動画教材を授業で有効的な活用法を説明できる</a:t>
            </a:r>
            <a:endParaRPr lang="en-US" altLang="ja-JP"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動画教材を活用した授業を改善につなげるための評価を計画できる</a:t>
            </a:r>
            <a:endParaRPr 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2372063" y="4329666"/>
            <a:ext cx="7447873" cy="1015663"/>
          </a:xfrm>
          <a:prstGeom prst="rect">
            <a:avLst/>
          </a:prstGeom>
          <a:noFill/>
        </p:spPr>
        <p:txBody>
          <a:bodyPr wrap="none" rtlCol="0">
            <a:spAutoFit/>
          </a:bodyPr>
          <a:lstStyle/>
          <a:p>
            <a:r>
              <a:rPr kumimoji="1" lang="ja-JP" altLang="en-US" sz="6000" b="1" dirty="0" smtClean="0">
                <a:solidFill>
                  <a:srgbClr val="FF0000"/>
                </a:solidFill>
                <a:latin typeface="Meiryo UI" panose="020B0604030504040204" pitchFamily="50" charset="-128"/>
                <a:ea typeface="Meiryo UI" panose="020B0604030504040204" pitchFamily="50" charset="-128"/>
              </a:rPr>
              <a:t>そして、実際に活用する</a:t>
            </a:r>
            <a:endParaRPr kumimoji="1" lang="ja-JP" altLang="en-US" sz="6000" b="1" dirty="0">
              <a:solidFill>
                <a:srgbClr val="FF0000"/>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9226DAE-D732-0D44-A3A9-3426432CAC1A}" type="slidenum">
              <a:rPr lang="en-US" smtClean="0"/>
              <a:t>21</a:t>
            </a:fld>
            <a:endParaRPr lang="en-US"/>
          </a:p>
        </p:txBody>
      </p:sp>
    </p:spTree>
    <p:extLst>
      <p:ext uri="{BB962C8B-B14F-4D97-AF65-F5344CB8AC3E}">
        <p14:creationId xmlns:p14="http://schemas.microsoft.com/office/powerpoint/2010/main" val="603895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612932" y="1978108"/>
            <a:ext cx="8987438" cy="2900149"/>
            <a:chOff x="1444331" y="1354123"/>
            <a:chExt cx="8987438" cy="2900149"/>
          </a:xfrm>
        </p:grpSpPr>
        <p:grpSp>
          <p:nvGrpSpPr>
            <p:cNvPr id="4" name="グループ化 3"/>
            <p:cNvGrpSpPr/>
            <p:nvPr/>
          </p:nvGrpSpPr>
          <p:grpSpPr>
            <a:xfrm>
              <a:off x="1444331" y="1354123"/>
              <a:ext cx="1590969" cy="2900149"/>
              <a:chOff x="1545931" y="1315683"/>
              <a:chExt cx="1782748" cy="3249739"/>
            </a:xfrm>
          </p:grpSpPr>
          <p:sp>
            <p:nvSpPr>
              <p:cNvPr id="5" name="角丸四角形 4"/>
              <p:cNvSpPr/>
              <p:nvPr/>
            </p:nvSpPr>
            <p:spPr>
              <a:xfrm>
                <a:off x="1545931" y="1315683"/>
                <a:ext cx="1782748" cy="3249739"/>
              </a:xfrm>
              <a:prstGeom prst="roundRect">
                <a:avLst>
                  <a:gd name="adj" fmla="val 14428"/>
                </a:avLst>
              </a:prstGeom>
              <a:gradFill flip="none" rotWithShape="1">
                <a:gsLst>
                  <a:gs pos="0">
                    <a:schemeClr val="bg1">
                      <a:lumMod val="85000"/>
                    </a:schemeClr>
                  </a:gs>
                  <a:gs pos="50000">
                    <a:schemeClr val="bg1">
                      <a:lumMod val="95000"/>
                    </a:schemeClr>
                  </a:gs>
                  <a:gs pos="100000">
                    <a:schemeClr val="bg1"/>
                  </a:gs>
                </a:gsLst>
                <a:path path="circle">
                  <a:fillToRect l="100000" t="100000"/>
                </a:path>
                <a:tileRect r="-100000" b="-100000"/>
              </a:gra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674582" y="1593723"/>
                <a:ext cx="1525446" cy="2506085"/>
              </a:xfrm>
              <a:prstGeom prst="rect">
                <a:avLst/>
              </a:prstGeom>
              <a:solidFill>
                <a:schemeClr val="tx1">
                  <a:lumMod val="75000"/>
                  <a:lumOff val="25000"/>
                </a:schemeClr>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2292580" y="4192203"/>
                <a:ext cx="289450" cy="289450"/>
              </a:xfrm>
              <a:prstGeom prst="ellipse">
                <a:avLst/>
              </a:prstGeom>
              <a:gradFill flip="none" rotWithShape="1">
                <a:gsLst>
                  <a:gs pos="0">
                    <a:schemeClr val="bg1">
                      <a:lumMod val="85000"/>
                    </a:schemeClr>
                  </a:gs>
                  <a:gs pos="50000">
                    <a:schemeClr val="bg1">
                      <a:lumMod val="95000"/>
                    </a:schemeClr>
                  </a:gs>
                  <a:gs pos="100000">
                    <a:schemeClr val="bg1"/>
                  </a:gs>
                </a:gsLst>
                <a:path path="circle">
                  <a:fillToRect l="100000" t="100000"/>
                </a:path>
                <a:tileRect r="-100000" b="-100000"/>
              </a:gra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flipV="1">
                <a:off x="2161558" y="1427935"/>
                <a:ext cx="541162" cy="50450"/>
                <a:chOff x="2048714" y="1417415"/>
                <a:chExt cx="766849" cy="71490"/>
              </a:xfrm>
              <a:solidFill>
                <a:schemeClr val="tx1">
                  <a:lumMod val="50000"/>
                  <a:lumOff val="50000"/>
                </a:schemeClr>
              </a:solidFill>
            </p:grpSpPr>
            <p:sp>
              <p:nvSpPr>
                <p:cNvPr id="9" name="円/楕円 8"/>
                <p:cNvSpPr/>
                <p:nvPr/>
              </p:nvSpPr>
              <p:spPr>
                <a:xfrm>
                  <a:off x="2048714" y="1417415"/>
                  <a:ext cx="70598" cy="70598"/>
                </a:xfrm>
                <a:prstGeom prst="ellipse">
                  <a:avLst/>
                </a:prstGeom>
                <a:grp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2184035" y="1417415"/>
                  <a:ext cx="631528" cy="71490"/>
                </a:xfrm>
                <a:prstGeom prst="roundRect">
                  <a:avLst>
                    <a:gd name="adj" fmla="val 50000"/>
                  </a:avLst>
                </a:prstGeom>
                <a:grp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11" name="Picture 2" descr="é¢é£ç»å"/>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2750" y="1871467"/>
              <a:ext cx="2841625" cy="1614201"/>
            </a:xfrm>
            <a:prstGeom prst="rect">
              <a:avLst/>
            </a:prstGeom>
            <a:noFill/>
            <a:extLst>
              <a:ext uri="{909E8E84-426E-40DD-AFC4-6F175D3DCCD1}">
                <a14:hiddenFill xmlns:a14="http://schemas.microsoft.com/office/drawing/2010/main">
                  <a:solidFill>
                    <a:srgbClr val="FFFFFF"/>
                  </a:solidFill>
                </a14:hiddenFill>
              </a:ext>
            </a:extLst>
          </p:spPr>
        </p:pic>
        <p:sp>
          <p:nvSpPr>
            <p:cNvPr id="12" name="十字形 11"/>
            <p:cNvSpPr/>
            <p:nvPr/>
          </p:nvSpPr>
          <p:spPr>
            <a:xfrm>
              <a:off x="3381375" y="2330450"/>
              <a:ext cx="495300" cy="495300"/>
            </a:xfrm>
            <a:prstGeom prst="plus">
              <a:avLst>
                <a:gd name="adj" fmla="val 4423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十字形 12"/>
            <p:cNvSpPr/>
            <p:nvPr/>
          </p:nvSpPr>
          <p:spPr>
            <a:xfrm>
              <a:off x="7368759" y="2330450"/>
              <a:ext cx="495300" cy="495300"/>
            </a:xfrm>
            <a:prstGeom prst="plus">
              <a:avLst>
                <a:gd name="adj" fmla="val 4423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ãGoogleclassroomãã®ç»åæ¤ç´¢çµ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0068" y="1715860"/>
              <a:ext cx="2001701" cy="200170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スライド番号プレースホルダー 2"/>
          <p:cNvSpPr>
            <a:spLocks noGrp="1"/>
          </p:cNvSpPr>
          <p:nvPr>
            <p:ph type="sldNum" sz="quarter" idx="12"/>
          </p:nvPr>
        </p:nvSpPr>
        <p:spPr/>
        <p:txBody>
          <a:bodyPr/>
          <a:lstStyle/>
          <a:p>
            <a:fld id="{D9226DAE-D732-0D44-A3A9-3426432CAC1A}" type="slidenum">
              <a:rPr lang="en-US" smtClean="0"/>
              <a:t>22</a:t>
            </a:fld>
            <a:endParaRPr lang="en-US"/>
          </a:p>
        </p:txBody>
      </p:sp>
    </p:spTree>
    <p:extLst>
      <p:ext uri="{BB962C8B-B14F-4D97-AF65-F5344CB8AC3E}">
        <p14:creationId xmlns:p14="http://schemas.microsoft.com/office/powerpoint/2010/main" val="3759231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981488" y="0"/>
            <a:ext cx="6042004" cy="3366259"/>
          </a:xfrm>
          <a:prstGeom prst="rect">
            <a:avLst/>
          </a:prstGeom>
        </p:spPr>
      </p:pic>
      <p:pic>
        <p:nvPicPr>
          <p:cNvPr id="14" name="図 13"/>
          <p:cNvPicPr>
            <a:picLocks noChangeAspect="1"/>
          </p:cNvPicPr>
          <p:nvPr/>
        </p:nvPicPr>
        <p:blipFill>
          <a:blip r:embed="rId4"/>
          <a:stretch>
            <a:fillRect/>
          </a:stretch>
        </p:blipFill>
        <p:spPr>
          <a:xfrm>
            <a:off x="1981488" y="3366259"/>
            <a:ext cx="7087561" cy="3412529"/>
          </a:xfrm>
          <a:prstGeom prst="rect">
            <a:avLst/>
          </a:prstGeom>
        </p:spPr>
      </p:pic>
      <p:cxnSp>
        <p:nvCxnSpPr>
          <p:cNvPr id="16" name="直線矢印コネクタ 15"/>
          <p:cNvCxnSpPr/>
          <p:nvPr/>
        </p:nvCxnSpPr>
        <p:spPr>
          <a:xfrm>
            <a:off x="7210269" y="284813"/>
            <a:ext cx="269823" cy="371756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8214610" y="1259174"/>
            <a:ext cx="3456395" cy="954107"/>
          </a:xfrm>
          <a:prstGeom prst="rect">
            <a:avLst/>
          </a:prstGeom>
          <a:noFill/>
        </p:spPr>
        <p:txBody>
          <a:bodyPr wrap="none" rtlCol="0">
            <a:spAutoFit/>
          </a:bodyPr>
          <a:lstStyle/>
          <a:p>
            <a:r>
              <a:rPr kumimoji="1" lang="ja-JP" altLang="en-US" sz="28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カード機能で</a:t>
            </a:r>
            <a:endParaRPr kumimoji="1" lang="en-US" altLang="ja-JP" sz="28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8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関連動画を</a:t>
            </a:r>
            <a:r>
              <a:rPr kumimoji="1" lang="ja-JP" altLang="en-US" sz="28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リンク</a:t>
            </a:r>
            <a:r>
              <a:rPr kumimoji="1" lang="ja-JP" altLang="en-US" sz="28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できる</a:t>
            </a:r>
            <a:endParaRPr kumimoji="1" lang="ja-JP" altLang="en-US" sz="28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9226DAE-D732-0D44-A3A9-3426432CAC1A}" type="slidenum">
              <a:rPr lang="en-US" smtClean="0"/>
              <a:t>23</a:t>
            </a:fld>
            <a:endParaRPr lang="en-US"/>
          </a:p>
        </p:txBody>
      </p:sp>
    </p:spTree>
    <p:extLst>
      <p:ext uri="{BB962C8B-B14F-4D97-AF65-F5344CB8AC3E}">
        <p14:creationId xmlns:p14="http://schemas.microsoft.com/office/powerpoint/2010/main" val="302979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53143" y="1193482"/>
            <a:ext cx="5772734" cy="1015663"/>
          </a:xfrm>
          <a:prstGeom prst="rect">
            <a:avLst/>
          </a:prstGeom>
          <a:noFill/>
        </p:spPr>
        <p:txBody>
          <a:bodyPr wrap="none" rtlCol="0">
            <a:spAutoFit/>
          </a:bodyPr>
          <a:lstStyle/>
          <a:p>
            <a:r>
              <a:rPr kumimoji="1" lang="ja-JP" altLang="en-US" sz="6000" dirty="0">
                <a:solidFill>
                  <a:schemeClr val="tx1">
                    <a:lumMod val="65000"/>
                    <a:lumOff val="35000"/>
                  </a:schemeClr>
                </a:solidFill>
                <a:latin typeface="Meiryo UI" panose="020B0604030504040204" pitchFamily="50" charset="-128"/>
                <a:ea typeface="Meiryo UI" panose="020B0604030504040204" pitchFamily="50" charset="-128"/>
              </a:rPr>
              <a:t>動画は</a:t>
            </a:r>
            <a:r>
              <a:rPr kumimoji="1" lang="en-US" altLang="ja-JP" sz="6000" dirty="0">
                <a:solidFill>
                  <a:schemeClr val="tx1">
                    <a:lumMod val="65000"/>
                    <a:lumOff val="35000"/>
                  </a:schemeClr>
                </a:solidFill>
                <a:latin typeface="Meiryo UI" panose="020B0604030504040204" pitchFamily="50" charset="-128"/>
                <a:ea typeface="Meiryo UI" panose="020B0604030504040204" pitchFamily="50" charset="-128"/>
              </a:rPr>
              <a:t>5</a:t>
            </a:r>
            <a:r>
              <a:rPr kumimoji="1" lang="ja-JP" altLang="en-US" sz="6000" dirty="0">
                <a:solidFill>
                  <a:schemeClr val="tx1">
                    <a:lumMod val="65000"/>
                    <a:lumOff val="35000"/>
                  </a:schemeClr>
                </a:solidFill>
                <a:latin typeface="Meiryo UI" panose="020B0604030504040204" pitchFamily="50" charset="-128"/>
                <a:ea typeface="Meiryo UI" panose="020B0604030504040204" pitchFamily="50" charset="-128"/>
              </a:rPr>
              <a:t>分以内に</a:t>
            </a:r>
          </a:p>
        </p:txBody>
      </p:sp>
      <p:sp>
        <p:nvSpPr>
          <p:cNvPr id="9" name="テキスト ボックス 8"/>
          <p:cNvSpPr txBox="1"/>
          <p:nvPr/>
        </p:nvSpPr>
        <p:spPr>
          <a:xfrm>
            <a:off x="653143" y="2906168"/>
            <a:ext cx="10025501" cy="1015663"/>
          </a:xfrm>
          <a:prstGeom prst="rect">
            <a:avLst/>
          </a:prstGeom>
          <a:noFill/>
        </p:spPr>
        <p:txBody>
          <a:bodyPr wrap="none" rtlCol="0">
            <a:spAutoFit/>
          </a:bodyPr>
          <a:lstStyle/>
          <a:p>
            <a:r>
              <a:rPr kumimoji="1" lang="ja-JP" altLang="en-US" sz="6000" dirty="0">
                <a:solidFill>
                  <a:schemeClr val="tx1">
                    <a:lumMod val="65000"/>
                    <a:lumOff val="35000"/>
                  </a:schemeClr>
                </a:solidFill>
                <a:latin typeface="Meiryo UI" panose="020B0604030504040204" pitchFamily="50" charset="-128"/>
                <a:ea typeface="Meiryo UI" panose="020B0604030504040204" pitchFamily="50" charset="-128"/>
              </a:rPr>
              <a:t>４</a:t>
            </a:r>
            <a:r>
              <a:rPr kumimoji="1" lang="en-US" altLang="ja-JP" sz="6000" dirty="0">
                <a:solidFill>
                  <a:schemeClr val="tx1">
                    <a:lumMod val="65000"/>
                    <a:lumOff val="35000"/>
                  </a:schemeClr>
                </a:solidFill>
                <a:latin typeface="Meiryo UI" panose="020B0604030504040204" pitchFamily="50" charset="-128"/>
                <a:ea typeface="Meiryo UI" panose="020B0604030504040204" pitchFamily="50" charset="-128"/>
              </a:rPr>
              <a:t>±</a:t>
            </a:r>
            <a:r>
              <a:rPr kumimoji="1" lang="ja-JP" altLang="en-US" sz="6000" dirty="0">
                <a:solidFill>
                  <a:schemeClr val="tx1">
                    <a:lumMod val="65000"/>
                    <a:lumOff val="35000"/>
                  </a:schemeClr>
                </a:solidFill>
                <a:latin typeface="Meiryo UI" panose="020B0604030504040204" pitchFamily="50" charset="-128"/>
                <a:ea typeface="Meiryo UI" panose="020B0604030504040204" pitchFamily="50" charset="-128"/>
              </a:rPr>
              <a:t>１個に要点を絞ったカンペを</a:t>
            </a:r>
          </a:p>
        </p:txBody>
      </p:sp>
      <p:sp>
        <p:nvSpPr>
          <p:cNvPr id="10" name="テキスト ボックス 9"/>
          <p:cNvSpPr txBox="1"/>
          <p:nvPr/>
        </p:nvSpPr>
        <p:spPr>
          <a:xfrm>
            <a:off x="653143" y="4691425"/>
            <a:ext cx="5658921" cy="1015663"/>
          </a:xfrm>
          <a:prstGeom prst="rect">
            <a:avLst/>
          </a:prstGeom>
          <a:noFill/>
        </p:spPr>
        <p:txBody>
          <a:bodyPr wrap="none" rtlCol="0">
            <a:spAutoFit/>
          </a:bodyPr>
          <a:lstStyle/>
          <a:p>
            <a:r>
              <a:rPr kumimoji="1" lang="ja-JP" altLang="en-US" sz="6000" dirty="0">
                <a:solidFill>
                  <a:schemeClr val="tx1">
                    <a:lumMod val="65000"/>
                    <a:lumOff val="35000"/>
                  </a:schemeClr>
                </a:solidFill>
                <a:latin typeface="Meiryo UI" panose="020B0604030504040204" pitchFamily="50" charset="-128"/>
                <a:ea typeface="Meiryo UI" panose="020B0604030504040204" pitchFamily="50" charset="-128"/>
              </a:rPr>
              <a:t>カメラの画角をメモ</a:t>
            </a:r>
          </a:p>
        </p:txBody>
      </p:sp>
      <p:sp>
        <p:nvSpPr>
          <p:cNvPr id="2" name="スライド番号プレースホルダー 1"/>
          <p:cNvSpPr>
            <a:spLocks noGrp="1"/>
          </p:cNvSpPr>
          <p:nvPr>
            <p:ph type="sldNum" sz="quarter" idx="12"/>
          </p:nvPr>
        </p:nvSpPr>
        <p:spPr/>
        <p:txBody>
          <a:bodyPr/>
          <a:lstStyle/>
          <a:p>
            <a:fld id="{D9226DAE-D732-0D44-A3A9-3426432CAC1A}" type="slidenum">
              <a:rPr lang="en-US" smtClean="0"/>
              <a:t>24</a:t>
            </a:fld>
            <a:endParaRPr lang="en-US"/>
          </a:p>
        </p:txBody>
      </p:sp>
    </p:spTree>
    <p:extLst>
      <p:ext uri="{BB962C8B-B14F-4D97-AF65-F5344CB8AC3E}">
        <p14:creationId xmlns:p14="http://schemas.microsoft.com/office/powerpoint/2010/main" val="1713557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769257" y="2147958"/>
            <a:ext cx="4528457" cy="13062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6600" dirty="0"/>
              <a:t>撮影者</a:t>
            </a:r>
          </a:p>
        </p:txBody>
      </p:sp>
      <p:sp>
        <p:nvSpPr>
          <p:cNvPr id="5" name="角丸四角形 4"/>
          <p:cNvSpPr/>
          <p:nvPr/>
        </p:nvSpPr>
        <p:spPr>
          <a:xfrm>
            <a:off x="6560457" y="2147958"/>
            <a:ext cx="4528457" cy="13062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6600" dirty="0"/>
              <a:t>講師</a:t>
            </a:r>
          </a:p>
        </p:txBody>
      </p:sp>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65696" t="40402" r="982" b="14907"/>
          <a:stretch/>
        </p:blipFill>
        <p:spPr>
          <a:xfrm>
            <a:off x="1001484" y="2274956"/>
            <a:ext cx="1052287" cy="1052287"/>
          </a:xfrm>
          <a:prstGeom prst="rect">
            <a:avLst/>
          </a:prstGeom>
        </p:spPr>
      </p:pic>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3497" t="27409" r="54259" b="7893"/>
          <a:stretch/>
        </p:blipFill>
        <p:spPr>
          <a:xfrm>
            <a:off x="6734628" y="2274956"/>
            <a:ext cx="1074058" cy="1052287"/>
          </a:xfrm>
          <a:prstGeom prst="rect">
            <a:avLst/>
          </a:prstGeom>
        </p:spPr>
      </p:pic>
      <p:sp>
        <p:nvSpPr>
          <p:cNvPr id="8" name="テキスト ボックス 7"/>
          <p:cNvSpPr txBox="1"/>
          <p:nvPr/>
        </p:nvSpPr>
        <p:spPr>
          <a:xfrm>
            <a:off x="700313" y="3725634"/>
            <a:ext cx="4830168" cy="707886"/>
          </a:xfrm>
          <a:prstGeom prst="rect">
            <a:avLst/>
          </a:prstGeom>
          <a:noFill/>
        </p:spPr>
        <p:txBody>
          <a:bodyPr wrap="none" rtlCol="0">
            <a:spAutoFit/>
          </a:bodyPr>
          <a:lstStyle/>
          <a:p>
            <a:r>
              <a:rPr kumimoji="1" lang="ja-JP" altLang="en-US" sz="4000" dirty="0">
                <a:solidFill>
                  <a:schemeClr val="tx1">
                    <a:lumMod val="65000"/>
                    <a:lumOff val="35000"/>
                  </a:schemeClr>
                </a:solidFill>
                <a:latin typeface="Meiryo UI" panose="020B0604030504040204" pitchFamily="50" charset="-128"/>
                <a:ea typeface="Meiryo UI" panose="020B0604030504040204" pitchFamily="50" charset="-128"/>
              </a:rPr>
              <a:t>音の静かな場所を選ぶ</a:t>
            </a:r>
          </a:p>
        </p:txBody>
      </p:sp>
      <p:sp>
        <p:nvSpPr>
          <p:cNvPr id="9" name="テキスト ボックス 8"/>
          <p:cNvSpPr txBox="1"/>
          <p:nvPr/>
        </p:nvSpPr>
        <p:spPr>
          <a:xfrm>
            <a:off x="700313" y="4435801"/>
            <a:ext cx="3785011" cy="707886"/>
          </a:xfrm>
          <a:prstGeom prst="rect">
            <a:avLst/>
          </a:prstGeom>
          <a:noFill/>
        </p:spPr>
        <p:txBody>
          <a:bodyPr wrap="none" rtlCol="0">
            <a:spAutoFit/>
          </a:bodyPr>
          <a:lstStyle/>
          <a:p>
            <a:r>
              <a:rPr kumimoji="1" lang="ja-JP" altLang="en-US" sz="4000" dirty="0">
                <a:solidFill>
                  <a:schemeClr val="tx1">
                    <a:lumMod val="65000"/>
                    <a:lumOff val="35000"/>
                  </a:schemeClr>
                </a:solidFill>
                <a:latin typeface="Meiryo UI" panose="020B0604030504040204" pitchFamily="50" charset="-128"/>
                <a:ea typeface="Meiryo UI" panose="020B0604030504040204" pitchFamily="50" charset="-128"/>
              </a:rPr>
              <a:t>撮影対象を明るく</a:t>
            </a:r>
          </a:p>
        </p:txBody>
      </p:sp>
      <p:sp>
        <p:nvSpPr>
          <p:cNvPr id="10" name="テキスト ボックス 9"/>
          <p:cNvSpPr txBox="1"/>
          <p:nvPr/>
        </p:nvSpPr>
        <p:spPr>
          <a:xfrm>
            <a:off x="700313" y="5146078"/>
            <a:ext cx="4261103" cy="707886"/>
          </a:xfrm>
          <a:prstGeom prst="rect">
            <a:avLst/>
          </a:prstGeom>
          <a:noFill/>
        </p:spPr>
        <p:txBody>
          <a:bodyPr wrap="none" rtlCol="0">
            <a:spAutoFit/>
          </a:bodyPr>
          <a:lstStyle/>
          <a:p>
            <a:r>
              <a:rPr kumimoji="1" lang="ja-JP" altLang="en-US" sz="4000" dirty="0">
                <a:solidFill>
                  <a:schemeClr val="tx1">
                    <a:lumMod val="65000"/>
                    <a:lumOff val="35000"/>
                  </a:schemeClr>
                </a:solidFill>
                <a:latin typeface="Meiryo UI" panose="020B0604030504040204" pitchFamily="50" charset="-128"/>
                <a:ea typeface="Meiryo UI" panose="020B0604030504040204" pitchFamily="50" charset="-128"/>
              </a:rPr>
              <a:t>講師の指示通り動く</a:t>
            </a:r>
          </a:p>
        </p:txBody>
      </p:sp>
      <p:sp>
        <p:nvSpPr>
          <p:cNvPr id="11" name="テキスト ボックス 10"/>
          <p:cNvSpPr txBox="1"/>
          <p:nvPr/>
        </p:nvSpPr>
        <p:spPr>
          <a:xfrm>
            <a:off x="6491513" y="4433520"/>
            <a:ext cx="4254691" cy="707886"/>
          </a:xfrm>
          <a:prstGeom prst="rect">
            <a:avLst/>
          </a:prstGeom>
          <a:noFill/>
        </p:spPr>
        <p:txBody>
          <a:bodyPr wrap="none" rtlCol="0">
            <a:spAutoFit/>
          </a:bodyPr>
          <a:lstStyle/>
          <a:p>
            <a:r>
              <a:rPr kumimoji="1" lang="ja-JP" altLang="en-US" sz="4000" dirty="0">
                <a:solidFill>
                  <a:schemeClr val="tx1">
                    <a:lumMod val="65000"/>
                    <a:lumOff val="35000"/>
                  </a:schemeClr>
                </a:solidFill>
                <a:latin typeface="Meiryo UI" panose="020B0604030504040204" pitchFamily="50" charset="-128"/>
                <a:ea typeface="Meiryo UI" panose="020B0604030504040204" pitchFamily="50" charset="-128"/>
              </a:rPr>
              <a:t>カメラアングルを指示</a:t>
            </a:r>
          </a:p>
        </p:txBody>
      </p:sp>
      <p:sp>
        <p:nvSpPr>
          <p:cNvPr id="12" name="テキスト ボックス 11"/>
          <p:cNvSpPr txBox="1"/>
          <p:nvPr/>
        </p:nvSpPr>
        <p:spPr>
          <a:xfrm>
            <a:off x="6491513" y="5146078"/>
            <a:ext cx="4873450" cy="707886"/>
          </a:xfrm>
          <a:prstGeom prst="rect">
            <a:avLst/>
          </a:prstGeom>
          <a:noFill/>
        </p:spPr>
        <p:txBody>
          <a:bodyPr wrap="none" rtlCol="0">
            <a:spAutoFit/>
          </a:bodyPr>
          <a:lstStyle/>
          <a:p>
            <a:r>
              <a:rPr kumimoji="1" lang="ja-JP" altLang="en-US" sz="4000" dirty="0">
                <a:solidFill>
                  <a:schemeClr val="tx1">
                    <a:lumMod val="65000"/>
                    <a:lumOff val="35000"/>
                  </a:schemeClr>
                </a:solidFill>
                <a:latin typeface="Meiryo UI" panose="020B0604030504040204" pitchFamily="50" charset="-128"/>
                <a:ea typeface="Meiryo UI" panose="020B0604030504040204" pitchFamily="50" charset="-128"/>
              </a:rPr>
              <a:t>話す速度は普段の</a:t>
            </a:r>
            <a:r>
              <a:rPr kumimoji="1" lang="en-US" altLang="ja-JP" sz="4000" dirty="0">
                <a:solidFill>
                  <a:schemeClr val="tx1">
                    <a:lumMod val="65000"/>
                    <a:lumOff val="35000"/>
                  </a:schemeClr>
                </a:solidFill>
                <a:latin typeface="Meiryo UI" panose="020B0604030504040204" pitchFamily="50" charset="-128"/>
                <a:ea typeface="Meiryo UI" panose="020B0604030504040204" pitchFamily="50" charset="-128"/>
              </a:rPr>
              <a:t>7</a:t>
            </a:r>
            <a:r>
              <a:rPr kumimoji="1" lang="ja-JP" altLang="en-US" sz="4000" dirty="0">
                <a:solidFill>
                  <a:schemeClr val="tx1">
                    <a:lumMod val="65000"/>
                    <a:lumOff val="35000"/>
                  </a:schemeClr>
                </a:solidFill>
                <a:latin typeface="Meiryo UI" panose="020B0604030504040204" pitchFamily="50" charset="-128"/>
                <a:ea typeface="Meiryo UI" panose="020B0604030504040204" pitchFamily="50" charset="-128"/>
              </a:rPr>
              <a:t>割</a:t>
            </a:r>
          </a:p>
        </p:txBody>
      </p:sp>
      <p:sp>
        <p:nvSpPr>
          <p:cNvPr id="13" name="テキスト ボックス 12"/>
          <p:cNvSpPr txBox="1"/>
          <p:nvPr/>
        </p:nvSpPr>
        <p:spPr>
          <a:xfrm>
            <a:off x="6491513" y="5858636"/>
            <a:ext cx="4394152" cy="707886"/>
          </a:xfrm>
          <a:prstGeom prst="rect">
            <a:avLst/>
          </a:prstGeom>
          <a:noFill/>
        </p:spPr>
        <p:txBody>
          <a:bodyPr wrap="none" rtlCol="0">
            <a:spAutoFit/>
          </a:bodyPr>
          <a:lstStyle/>
          <a:p>
            <a:r>
              <a:rPr kumimoji="1" lang="ja-JP" altLang="en-US" sz="4000" dirty="0">
                <a:solidFill>
                  <a:schemeClr val="tx1">
                    <a:lumMod val="65000"/>
                    <a:lumOff val="35000"/>
                  </a:schemeClr>
                </a:solidFill>
                <a:latin typeface="Meiryo UI" panose="020B0604030504040204" pitchFamily="50" charset="-128"/>
                <a:ea typeface="Meiryo UI" panose="020B0604030504040204" pitchFamily="50" charset="-128"/>
              </a:rPr>
              <a:t>要点は</a:t>
            </a:r>
            <a:r>
              <a:rPr kumimoji="1" lang="ja-JP" altLang="en-US" sz="4000" u="sng" dirty="0">
                <a:solidFill>
                  <a:schemeClr val="tx1">
                    <a:lumMod val="65000"/>
                    <a:lumOff val="35000"/>
                  </a:schemeClr>
                </a:solidFill>
                <a:latin typeface="Meiryo UI" panose="020B0604030504040204" pitchFamily="50" charset="-128"/>
                <a:ea typeface="Meiryo UI" panose="020B0604030504040204" pitchFamily="50" charset="-128"/>
              </a:rPr>
              <a:t>繰り返し</a:t>
            </a:r>
            <a:r>
              <a:rPr kumimoji="1" lang="ja-JP" altLang="en-US" sz="4000" dirty="0">
                <a:solidFill>
                  <a:schemeClr val="tx1">
                    <a:lumMod val="65000"/>
                    <a:lumOff val="35000"/>
                  </a:schemeClr>
                </a:solidFill>
                <a:latin typeface="Meiryo UI" panose="020B0604030504040204" pitchFamily="50" charset="-128"/>
                <a:ea typeface="Meiryo UI" panose="020B0604030504040204" pitchFamily="50" charset="-128"/>
              </a:rPr>
              <a:t>実演</a:t>
            </a:r>
          </a:p>
        </p:txBody>
      </p:sp>
      <p:sp>
        <p:nvSpPr>
          <p:cNvPr id="14" name="テキスト ボックス 13"/>
          <p:cNvSpPr txBox="1"/>
          <p:nvPr/>
        </p:nvSpPr>
        <p:spPr>
          <a:xfrm>
            <a:off x="700313" y="583725"/>
            <a:ext cx="3273653" cy="769441"/>
          </a:xfrm>
          <a:prstGeom prst="rect">
            <a:avLst/>
          </a:prstGeom>
          <a:noFill/>
        </p:spPr>
        <p:txBody>
          <a:bodyPr wrap="none" rtlCol="0">
            <a:spAutoFit/>
          </a:bodyPr>
          <a:lstStyle/>
          <a:p>
            <a:r>
              <a:rPr kumimoji="1" lang="ja-JP" altLang="en-US" sz="4400" b="1" dirty="0">
                <a:solidFill>
                  <a:schemeClr val="tx1">
                    <a:lumMod val="65000"/>
                    <a:lumOff val="35000"/>
                  </a:schemeClr>
                </a:solidFill>
                <a:latin typeface="Meiryo UI" panose="020B0604030504040204" pitchFamily="50" charset="-128"/>
                <a:ea typeface="Meiryo UI" panose="020B0604030504040204" pitchFamily="50" charset="-128"/>
              </a:rPr>
              <a:t>気を付ける事</a:t>
            </a:r>
          </a:p>
        </p:txBody>
      </p:sp>
      <p:sp>
        <p:nvSpPr>
          <p:cNvPr id="15" name="テキスト ボックス 14"/>
          <p:cNvSpPr txBox="1"/>
          <p:nvPr/>
        </p:nvSpPr>
        <p:spPr>
          <a:xfrm>
            <a:off x="1386297" y="1440106"/>
            <a:ext cx="9417963" cy="584775"/>
          </a:xfrm>
          <a:prstGeom prst="rect">
            <a:avLst/>
          </a:prstGeom>
          <a:noFill/>
        </p:spPr>
        <p:txBody>
          <a:bodyPr wrap="none" rtlCol="0">
            <a:spAutoFit/>
          </a:bodyPr>
          <a:lstStyle/>
          <a:p>
            <a:r>
              <a:rPr kumimoji="1" lang="ja-JP" altLang="en-US" sz="3200" dirty="0">
                <a:solidFill>
                  <a:srgbClr val="FF0000"/>
                </a:solidFill>
                <a:latin typeface="Meiryo UI" panose="020B0604030504040204" pitchFamily="50" charset="-128"/>
                <a:ea typeface="Meiryo UI" panose="020B0604030504040204" pitchFamily="50" charset="-128"/>
              </a:rPr>
              <a:t>一発撮りで、３テイク以内でベストな動画が撮れる様に！</a:t>
            </a:r>
          </a:p>
        </p:txBody>
      </p:sp>
      <p:sp>
        <p:nvSpPr>
          <p:cNvPr id="16" name="テキスト ボックス 15"/>
          <p:cNvSpPr txBox="1"/>
          <p:nvPr/>
        </p:nvSpPr>
        <p:spPr>
          <a:xfrm>
            <a:off x="6491513" y="3720962"/>
            <a:ext cx="4067139" cy="707886"/>
          </a:xfrm>
          <a:prstGeom prst="rect">
            <a:avLst/>
          </a:prstGeom>
          <a:noFill/>
        </p:spPr>
        <p:txBody>
          <a:bodyPr wrap="none" rtlCol="0">
            <a:spAutoFit/>
          </a:bodyPr>
          <a:lstStyle/>
          <a:p>
            <a:r>
              <a:rPr kumimoji="1" lang="ja-JP" altLang="en-US" sz="4000" dirty="0">
                <a:solidFill>
                  <a:srgbClr val="FF0000"/>
                </a:solidFill>
                <a:latin typeface="Meiryo UI" panose="020B0604030504040204" pitchFamily="50" charset="-128"/>
                <a:ea typeface="Meiryo UI" panose="020B0604030504040204" pitchFamily="50" charset="-128"/>
              </a:rPr>
              <a:t>前後で要点を説明</a:t>
            </a:r>
          </a:p>
        </p:txBody>
      </p:sp>
      <p:sp>
        <p:nvSpPr>
          <p:cNvPr id="2" name="スライド番号プレースホルダー 1"/>
          <p:cNvSpPr>
            <a:spLocks noGrp="1"/>
          </p:cNvSpPr>
          <p:nvPr>
            <p:ph type="sldNum" sz="quarter" idx="12"/>
          </p:nvPr>
        </p:nvSpPr>
        <p:spPr/>
        <p:txBody>
          <a:bodyPr/>
          <a:lstStyle/>
          <a:p>
            <a:fld id="{D9226DAE-D732-0D44-A3A9-3426432CAC1A}" type="slidenum">
              <a:rPr lang="en-US" smtClean="0"/>
              <a:t>25</a:t>
            </a:fld>
            <a:endParaRPr lang="en-US"/>
          </a:p>
        </p:txBody>
      </p:sp>
    </p:spTree>
    <p:extLst>
      <p:ext uri="{BB962C8B-B14F-4D97-AF65-F5344CB8AC3E}">
        <p14:creationId xmlns:p14="http://schemas.microsoft.com/office/powerpoint/2010/main" val="4148079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74567" y="1203158"/>
            <a:ext cx="9849171" cy="923330"/>
          </a:xfrm>
          <a:prstGeom prst="rect">
            <a:avLst/>
          </a:prstGeom>
          <a:noFill/>
        </p:spPr>
        <p:txBody>
          <a:bodyPr wrap="none" rtlCol="0">
            <a:spAutoFit/>
          </a:bodyPr>
          <a:lstStyle/>
          <a:p>
            <a:r>
              <a:rPr kumimoji="1" lang="ja-JP" altLang="en-US" sz="54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レクチャー動画を先生が増やしていく</a:t>
            </a:r>
            <a:endParaRPr kumimoji="1" lang="ja-JP" altLang="en-US" sz="5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643474" y="3771811"/>
            <a:ext cx="10913565" cy="2123658"/>
          </a:xfrm>
          <a:prstGeom prst="rect">
            <a:avLst/>
          </a:prstGeom>
          <a:noFill/>
        </p:spPr>
        <p:txBody>
          <a:bodyPr wrap="none" rtlCol="0">
            <a:spAutoFit/>
          </a:bodyPr>
          <a:lstStyle/>
          <a:p>
            <a:pPr algn="ctr"/>
            <a:r>
              <a:rPr kumimoji="1" lang="ja-JP" altLang="en-US" sz="6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動画作りの基礎を覚えたうえで、</a:t>
            </a:r>
            <a:endParaRPr kumimoji="1" lang="en-US" altLang="ja-JP" sz="6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6600" dirty="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どう授業で活用していくか？</a:t>
            </a:r>
            <a:endParaRPr kumimoji="1" lang="ja-JP" altLang="en-US" sz="66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減算記号 2"/>
          <p:cNvSpPr/>
          <p:nvPr/>
        </p:nvSpPr>
        <p:spPr>
          <a:xfrm rot="2301431">
            <a:off x="4044441" y="1217413"/>
            <a:ext cx="4109421" cy="817581"/>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減算記号 9"/>
          <p:cNvSpPr/>
          <p:nvPr/>
        </p:nvSpPr>
        <p:spPr>
          <a:xfrm rot="8573486">
            <a:off x="4006043" y="1217413"/>
            <a:ext cx="4109421" cy="817581"/>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D9226DAE-D732-0D44-A3A9-3426432CAC1A}" type="slidenum">
              <a:rPr lang="en-US" smtClean="0"/>
              <a:t>26</a:t>
            </a:fld>
            <a:endParaRPr lang="en-US"/>
          </a:p>
        </p:txBody>
      </p:sp>
    </p:spTree>
    <p:extLst>
      <p:ext uri="{BB962C8B-B14F-4D97-AF65-F5344CB8AC3E}">
        <p14:creationId xmlns:p14="http://schemas.microsoft.com/office/powerpoint/2010/main" val="4008426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24AD7B-DA23-BA4A-8270-87735A3A8030}"/>
              </a:ext>
            </a:extLst>
          </p:cNvPr>
          <p:cNvSpPr>
            <a:spLocks noGrp="1"/>
          </p:cNvSpPr>
          <p:nvPr>
            <p:ph type="title"/>
          </p:nvPr>
        </p:nvSpPr>
        <p:spPr>
          <a:xfrm>
            <a:off x="844207" y="870857"/>
            <a:ext cx="10515600" cy="754348"/>
          </a:xfrm>
        </p:spPr>
        <p:txBody>
          <a:bodyPr>
            <a:normAutofit/>
          </a:bodyPr>
          <a:lstStyle/>
          <a:p>
            <a:r>
              <a:rPr lang="ja-JP" altLang="en-US" sz="4400" dirty="0" smtClean="0">
                <a:solidFill>
                  <a:schemeClr val="tx1">
                    <a:lumMod val="65000"/>
                    <a:lumOff val="35000"/>
                  </a:schemeClr>
                </a:solidFill>
                <a:latin typeface="Meiryo UI" panose="020B0604030504040204" pitchFamily="50" charset="-128"/>
                <a:ea typeface="Meiryo UI" panose="020B0604030504040204" pitchFamily="50" charset="-128"/>
              </a:rPr>
              <a:t>お問い合わせ</a:t>
            </a:r>
            <a:r>
              <a:rPr lang="ja-JP" altLang="en-US" sz="4400" dirty="0">
                <a:solidFill>
                  <a:schemeClr val="tx1">
                    <a:lumMod val="65000"/>
                    <a:lumOff val="35000"/>
                  </a:schemeClr>
                </a:solidFill>
                <a:latin typeface="Meiryo UI" panose="020B0604030504040204" pitchFamily="50" charset="-128"/>
                <a:ea typeface="Meiryo UI" panose="020B0604030504040204" pitchFamily="50" charset="-128"/>
              </a:rPr>
              <a:t>先</a:t>
            </a:r>
            <a:endParaRPr lang="en-US" sz="44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9226DAE-D732-0D44-A3A9-3426432CAC1A}" type="slidenum">
              <a:rPr lang="en-US" smtClean="0"/>
              <a:t>27</a:t>
            </a:fld>
            <a:endParaRPr lang="en-US"/>
          </a:p>
        </p:txBody>
      </p:sp>
      <p:sp>
        <p:nvSpPr>
          <p:cNvPr id="6" name="正方形/長方形 5"/>
          <p:cNvSpPr/>
          <p:nvPr/>
        </p:nvSpPr>
        <p:spPr>
          <a:xfrm>
            <a:off x="2148114" y="2699657"/>
            <a:ext cx="7910286" cy="1567543"/>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4047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888546-E6F0-1345-99E6-5261B7AA7498}"/>
              </a:ext>
            </a:extLst>
          </p:cNvPr>
          <p:cNvSpPr>
            <a:spLocks noGrp="1"/>
          </p:cNvSpPr>
          <p:nvPr>
            <p:ph type="title"/>
          </p:nvPr>
        </p:nvSpPr>
        <p:spPr>
          <a:xfrm>
            <a:off x="848958" y="548012"/>
            <a:ext cx="10515600" cy="898898"/>
          </a:xfrm>
        </p:spPr>
        <p:txBody>
          <a:bodyPr/>
          <a:lstStyle/>
          <a:p>
            <a:r>
              <a:rPr lang="ja-JP" altLang="en-US" b="1" dirty="0">
                <a:solidFill>
                  <a:schemeClr val="tx1">
                    <a:lumMod val="65000"/>
                    <a:lumOff val="35000"/>
                  </a:schemeClr>
                </a:solidFill>
                <a:latin typeface="Meiryo UI" panose="020B0604030504040204" pitchFamily="50" charset="-128"/>
                <a:ea typeface="Meiryo UI" panose="020B0604030504040204" pitchFamily="50" charset="-128"/>
              </a:rPr>
              <a:t>対面研修の流れ</a:t>
            </a:r>
            <a:endParaRPr lang="en-US" b="1" dirty="0">
              <a:solidFill>
                <a:schemeClr val="tx1">
                  <a:lumMod val="65000"/>
                  <a:lumOff val="35000"/>
                </a:schemeClr>
              </a:solidFill>
              <a:latin typeface="Meiryo UI" panose="020B0604030504040204" pitchFamily="50" charset="-128"/>
              <a:ea typeface="Meiryo UI" panose="020B0604030504040204" pitchFamily="50" charset="-128"/>
            </a:endParaRPr>
          </a:p>
        </p:txBody>
      </p:sp>
      <p:graphicFrame>
        <p:nvGraphicFramePr>
          <p:cNvPr id="4" name="Table 3">
            <a:extLst>
              <a:ext uri="{FF2B5EF4-FFF2-40B4-BE49-F238E27FC236}">
                <a16:creationId xmlns:a16="http://schemas.microsoft.com/office/drawing/2014/main" xmlns="" id="{BB012A61-43A3-704F-9E0B-E98EADFE7016}"/>
              </a:ext>
            </a:extLst>
          </p:cNvPr>
          <p:cNvGraphicFramePr>
            <a:graphicFrameLocks noGrp="1"/>
          </p:cNvGraphicFramePr>
          <p:nvPr>
            <p:extLst>
              <p:ext uri="{D42A27DB-BD31-4B8C-83A1-F6EECF244321}">
                <p14:modId xmlns:p14="http://schemas.microsoft.com/office/powerpoint/2010/main" val="2276714486"/>
              </p:ext>
            </p:extLst>
          </p:nvPr>
        </p:nvGraphicFramePr>
        <p:xfrm>
          <a:off x="525330" y="1918248"/>
          <a:ext cx="11140440" cy="3032024"/>
        </p:xfrm>
        <a:graphic>
          <a:graphicData uri="http://schemas.openxmlformats.org/drawingml/2006/table">
            <a:tbl>
              <a:tblPr firstRow="1" bandRow="1">
                <a:tableStyleId>{7E9639D4-E3E2-4D34-9284-5A2195B3D0D7}</a:tableStyleId>
              </a:tblPr>
              <a:tblGrid>
                <a:gridCol w="5551857">
                  <a:extLst>
                    <a:ext uri="{9D8B030D-6E8A-4147-A177-3AD203B41FA5}">
                      <a16:colId xmlns:a16="http://schemas.microsoft.com/office/drawing/2014/main" xmlns="" val="3522549609"/>
                    </a:ext>
                  </a:extLst>
                </a:gridCol>
                <a:gridCol w="5588583">
                  <a:extLst>
                    <a:ext uri="{9D8B030D-6E8A-4147-A177-3AD203B41FA5}">
                      <a16:colId xmlns:a16="http://schemas.microsoft.com/office/drawing/2014/main" xmlns="" val="3536549930"/>
                    </a:ext>
                  </a:extLst>
                </a:gridCol>
              </a:tblGrid>
              <a:tr h="380264">
                <a:tc>
                  <a:txBody>
                    <a:bodyPr/>
                    <a:lstStyle/>
                    <a:p>
                      <a:pPr algn="ct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日目</a:t>
                      </a:r>
                      <a:endParaRPr 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日目</a:t>
                      </a:r>
                      <a:endParaRPr lang="en-US"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84719207"/>
                  </a:ext>
                </a:extLst>
              </a:tr>
              <a:tr h="2646221">
                <a:tc>
                  <a:txBody>
                    <a:bodyPr/>
                    <a:lstStyle/>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研修概要（目標、研修の流れ）</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インストラクショナルデザイン入門（</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1</a:t>
                      </a: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回の授業計画）</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動画教材制作のプラン</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動画撮影</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内省</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指導案と動画教材のグループ間評価</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グループ別発表</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1</a:t>
                      </a: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動画再録</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グループ別発表</a:t>
                      </a:r>
                      <a:r>
                        <a:rPr lang="en-US" altLang="ja-JP" sz="2400" dirty="0">
                          <a:solidFill>
                            <a:schemeClr val="tx1">
                              <a:lumMod val="65000"/>
                              <a:lumOff val="35000"/>
                            </a:schemeClr>
                          </a:solidFill>
                          <a:latin typeface="Meiryo UI" panose="020B0604030504040204" pitchFamily="50" charset="-128"/>
                          <a:ea typeface="Meiryo UI" panose="020B0604030504040204" pitchFamily="50" charset="-128"/>
                        </a:rPr>
                        <a:t>2</a:t>
                      </a: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本研修のまとめ	</a:t>
                      </a: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内省</a:t>
                      </a:r>
                      <a:endParaRPr lang="en-US" altLang="ja-JP" sz="2400" dirty="0">
                        <a:solidFill>
                          <a:schemeClr val="tx1">
                            <a:lumMod val="65000"/>
                            <a:lumOff val="3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400" dirty="0">
                          <a:solidFill>
                            <a:schemeClr val="tx1">
                              <a:lumMod val="65000"/>
                              <a:lumOff val="35000"/>
                            </a:schemeClr>
                          </a:solidFill>
                          <a:latin typeface="Meiryo UI" panose="020B0604030504040204" pitchFamily="50" charset="-128"/>
                          <a:ea typeface="Meiryo UI" panose="020B0604030504040204" pitchFamily="50" charset="-128"/>
                        </a:rPr>
                        <a:t>アクションプランの作成	</a:t>
                      </a:r>
                      <a:endParaRPr lang="en-US" sz="2400" dirty="0">
                        <a:solidFill>
                          <a:schemeClr val="tx1">
                            <a:lumMod val="65000"/>
                            <a:lumOff val="35000"/>
                          </a:schemeClr>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01740303"/>
                  </a:ext>
                </a:extLst>
              </a:tr>
            </a:tbl>
          </a:graphicData>
        </a:graphic>
      </p:graphicFrame>
      <p:sp>
        <p:nvSpPr>
          <p:cNvPr id="5" name="Rounded Rectangle 4">
            <a:extLst>
              <a:ext uri="{FF2B5EF4-FFF2-40B4-BE49-F238E27FC236}">
                <a16:creationId xmlns:a16="http://schemas.microsoft.com/office/drawing/2014/main" xmlns="" id="{91D40CD3-B079-0842-AE26-6C74B84F6023}"/>
              </a:ext>
            </a:extLst>
          </p:cNvPr>
          <p:cNvSpPr/>
          <p:nvPr/>
        </p:nvSpPr>
        <p:spPr>
          <a:xfrm>
            <a:off x="6042210" y="1596935"/>
            <a:ext cx="5691266" cy="367464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3</a:t>
            </a:fld>
            <a:endParaRPr lang="en-US"/>
          </a:p>
        </p:txBody>
      </p:sp>
    </p:spTree>
    <p:extLst>
      <p:ext uri="{BB962C8B-B14F-4D97-AF65-F5344CB8AC3E}">
        <p14:creationId xmlns:p14="http://schemas.microsoft.com/office/powerpoint/2010/main" val="39109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1E6792-7FE6-E645-9E16-85162C3AAC2B}"/>
              </a:ext>
            </a:extLst>
          </p:cNvPr>
          <p:cNvSpPr>
            <a:spLocks noGrp="1"/>
          </p:cNvSpPr>
          <p:nvPr>
            <p:ph type="title"/>
          </p:nvPr>
        </p:nvSpPr>
        <p:spPr>
          <a:xfrm>
            <a:off x="738446" y="3048000"/>
            <a:ext cx="10750550" cy="801700"/>
          </a:xfrm>
        </p:spPr>
        <p:txBody>
          <a:bodyPr>
            <a:normAutofit/>
          </a:bodyPr>
          <a:lstStyle/>
          <a:p>
            <a:r>
              <a:rPr lang="ja-JP" altLang="en-US" sz="4400" dirty="0">
                <a:solidFill>
                  <a:schemeClr val="tx1">
                    <a:lumMod val="65000"/>
                    <a:lumOff val="35000"/>
                  </a:schemeClr>
                </a:solidFill>
              </a:rPr>
              <a:t>指導案と動画教材</a:t>
            </a:r>
            <a:endParaRPr lang="en-US" sz="4400" dirty="0">
              <a:solidFill>
                <a:schemeClr val="tx1">
                  <a:lumMod val="65000"/>
                  <a:lumOff val="35000"/>
                </a:schemeClr>
              </a:solidFill>
            </a:endParaRPr>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4</a:t>
            </a:fld>
            <a:endParaRPr lang="en-US"/>
          </a:p>
        </p:txBody>
      </p:sp>
    </p:spTree>
    <p:extLst>
      <p:ext uri="{BB962C8B-B14F-4D97-AF65-F5344CB8AC3E}">
        <p14:creationId xmlns:p14="http://schemas.microsoft.com/office/powerpoint/2010/main" val="4259886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87C862-B126-EF41-A7E0-58F7354C75E7}"/>
              </a:ext>
            </a:extLst>
          </p:cNvPr>
          <p:cNvSpPr>
            <a:spLocks noGrp="1"/>
          </p:cNvSpPr>
          <p:nvPr>
            <p:ph type="title"/>
          </p:nvPr>
        </p:nvSpPr>
        <p:spPr>
          <a:xfrm>
            <a:off x="816684" y="612553"/>
            <a:ext cx="10515600" cy="898898"/>
          </a:xfrm>
        </p:spPr>
        <p:txBody>
          <a:bodyPr/>
          <a:lstStyle/>
          <a:p>
            <a:r>
              <a:rPr lang="ja-JP" altLang="en-US" dirty="0">
                <a:solidFill>
                  <a:schemeClr val="tx1">
                    <a:lumMod val="65000"/>
                    <a:lumOff val="35000"/>
                  </a:schemeClr>
                </a:solidFill>
              </a:rPr>
              <a:t>グループ活動</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xmlns="" id="{6265FBC8-5FD9-F84E-BCD1-BDB0F1B41FCF}"/>
              </a:ext>
            </a:extLst>
          </p:cNvPr>
          <p:cNvSpPr>
            <a:spLocks noGrp="1"/>
          </p:cNvSpPr>
          <p:nvPr>
            <p:ph idx="1"/>
          </p:nvPr>
        </p:nvSpPr>
        <p:spPr>
          <a:xfrm>
            <a:off x="997856" y="2225555"/>
            <a:ext cx="8697686" cy="2425849"/>
          </a:xfrm>
        </p:spPr>
        <p:txBody>
          <a:bodyPr/>
          <a:lstStyle/>
          <a:p>
            <a:r>
              <a:rPr lang="ja-JP" altLang="en-US" dirty="0">
                <a:solidFill>
                  <a:schemeClr val="tx1">
                    <a:lumMod val="65000"/>
                    <a:lumOff val="35000"/>
                  </a:schemeClr>
                </a:solidFill>
              </a:rPr>
              <a:t>グループ内で、指導案シート</a:t>
            </a:r>
            <a:r>
              <a:rPr lang="en-US" altLang="ja-JP" dirty="0" smtClean="0">
                <a:solidFill>
                  <a:schemeClr val="tx1">
                    <a:lumMod val="65000"/>
                    <a:lumOff val="35000"/>
                  </a:schemeClr>
                </a:solidFill>
              </a:rPr>
              <a:t>No.1&amp;No.2</a:t>
            </a:r>
            <a:r>
              <a:rPr lang="ja-JP" altLang="en-US" dirty="0" err="1">
                <a:solidFill>
                  <a:schemeClr val="tx1">
                    <a:lumMod val="65000"/>
                    <a:lumOff val="35000"/>
                  </a:schemeClr>
                </a:solidFill>
              </a:rPr>
              <a:t>、</a:t>
            </a:r>
            <a:r>
              <a:rPr lang="ja-JP" altLang="en-US" dirty="0">
                <a:solidFill>
                  <a:schemeClr val="tx1">
                    <a:lumMod val="65000"/>
                    <a:lumOff val="35000"/>
                  </a:schemeClr>
                </a:solidFill>
              </a:rPr>
              <a:t>昨日録画した動画教材を共有する</a:t>
            </a:r>
            <a:endParaRPr lang="en-US" altLang="ja-JP" dirty="0">
              <a:solidFill>
                <a:schemeClr val="tx1">
                  <a:lumMod val="65000"/>
                  <a:lumOff val="35000"/>
                </a:schemeClr>
              </a:solidFill>
            </a:endParaRPr>
          </a:p>
          <a:p>
            <a:r>
              <a:rPr lang="en-US" altLang="ja-JP" dirty="0">
                <a:solidFill>
                  <a:schemeClr val="tx1">
                    <a:lumMod val="65000"/>
                    <a:lumOff val="35000"/>
                  </a:schemeClr>
                </a:solidFill>
              </a:rPr>
              <a:t>1</a:t>
            </a:r>
            <a:r>
              <a:rPr lang="ja-JP" altLang="en-US" dirty="0" smtClean="0">
                <a:solidFill>
                  <a:schemeClr val="tx1">
                    <a:lumMod val="65000"/>
                    <a:lumOff val="35000"/>
                  </a:schemeClr>
                </a:solidFill>
              </a:rPr>
              <a:t>人</a:t>
            </a:r>
            <a:r>
              <a:rPr lang="en-US" altLang="ja-JP" dirty="0" smtClean="0">
                <a:solidFill>
                  <a:schemeClr val="tx1">
                    <a:lumMod val="65000"/>
                    <a:lumOff val="35000"/>
                  </a:schemeClr>
                </a:solidFill>
              </a:rPr>
              <a:t>5</a:t>
            </a:r>
            <a:r>
              <a:rPr lang="ja-JP" altLang="en-US" dirty="0" smtClean="0">
                <a:solidFill>
                  <a:schemeClr val="tx1">
                    <a:lumMod val="65000"/>
                    <a:lumOff val="35000"/>
                  </a:schemeClr>
                </a:solidFill>
              </a:rPr>
              <a:t>分</a:t>
            </a:r>
            <a:r>
              <a:rPr lang="ja-JP" altLang="en-US" dirty="0">
                <a:solidFill>
                  <a:schemeClr val="tx1">
                    <a:lumMod val="65000"/>
                    <a:lumOff val="35000"/>
                  </a:schemeClr>
                </a:solidFill>
              </a:rPr>
              <a:t>で、他の</a:t>
            </a:r>
            <a:r>
              <a:rPr lang="ja-JP" altLang="en-US" dirty="0" smtClean="0">
                <a:solidFill>
                  <a:schemeClr val="tx1">
                    <a:lumMod val="65000"/>
                    <a:lumOff val="35000"/>
                  </a:schemeClr>
                </a:solidFill>
              </a:rPr>
              <a:t>メンバ</a:t>
            </a:r>
            <a:r>
              <a:rPr lang="ja-JP" altLang="en-US" dirty="0">
                <a:solidFill>
                  <a:schemeClr val="tx1">
                    <a:lumMod val="65000"/>
                    <a:lumOff val="35000"/>
                  </a:schemeClr>
                </a:solidFill>
              </a:rPr>
              <a:t>ー</a:t>
            </a:r>
            <a:r>
              <a:rPr lang="ja-JP" altLang="en-US" dirty="0" smtClean="0">
                <a:solidFill>
                  <a:schemeClr val="tx1">
                    <a:lumMod val="65000"/>
                    <a:lumOff val="35000"/>
                  </a:schemeClr>
                </a:solidFill>
              </a:rPr>
              <a:t>から</a:t>
            </a:r>
            <a:r>
              <a:rPr lang="ja-JP" altLang="en-US" dirty="0">
                <a:solidFill>
                  <a:schemeClr val="tx1">
                    <a:lumMod val="65000"/>
                    <a:lumOff val="35000"/>
                  </a:schemeClr>
                </a:solidFill>
              </a:rPr>
              <a:t>コメントをもらう</a:t>
            </a:r>
            <a:endParaRPr lang="en-US" altLang="ja-JP" dirty="0">
              <a:solidFill>
                <a:schemeClr val="tx1">
                  <a:lumMod val="65000"/>
                  <a:lumOff val="35000"/>
                </a:schemeClr>
              </a:solidFill>
            </a:endParaRPr>
          </a:p>
          <a:p>
            <a:r>
              <a:rPr lang="ja-JP" altLang="en-US" dirty="0">
                <a:solidFill>
                  <a:schemeClr val="tx1">
                    <a:lumMod val="65000"/>
                    <a:lumOff val="35000"/>
                  </a:schemeClr>
                </a:solidFill>
              </a:rPr>
              <a:t>次の活動で、グループの代表</a:t>
            </a:r>
            <a:r>
              <a:rPr lang="en-US" altLang="ja-JP" dirty="0">
                <a:solidFill>
                  <a:schemeClr val="tx1">
                    <a:lumMod val="65000"/>
                    <a:lumOff val="35000"/>
                  </a:schemeClr>
                </a:solidFill>
              </a:rPr>
              <a:t>1</a:t>
            </a:r>
            <a:r>
              <a:rPr lang="ja-JP" altLang="en-US" dirty="0">
                <a:solidFill>
                  <a:schemeClr val="tx1">
                    <a:lumMod val="65000"/>
                    <a:lumOff val="35000"/>
                  </a:schemeClr>
                </a:solidFill>
              </a:rPr>
              <a:t>名に発表いただくので、代表を決めながらコメントを</a:t>
            </a:r>
            <a:r>
              <a:rPr lang="ja-JP" altLang="en-US" dirty="0" smtClean="0">
                <a:solidFill>
                  <a:schemeClr val="tx1">
                    <a:lumMod val="65000"/>
                    <a:lumOff val="35000"/>
                  </a:schemeClr>
                </a:solidFill>
              </a:rPr>
              <a:t>付け合う</a:t>
            </a:r>
            <a:endParaRPr lang="en-US" altLang="ja-JP" dirty="0">
              <a:solidFill>
                <a:schemeClr val="tx1">
                  <a:lumMod val="65000"/>
                  <a:lumOff val="35000"/>
                </a:schemeClr>
              </a:solidFill>
            </a:endParaRPr>
          </a:p>
        </p:txBody>
      </p:sp>
      <p:sp>
        <p:nvSpPr>
          <p:cNvPr id="4" name="楕円 4">
            <a:extLst>
              <a:ext uri="{FF2B5EF4-FFF2-40B4-BE49-F238E27FC236}">
                <a16:creationId xmlns:a16="http://schemas.microsoft.com/office/drawing/2014/main" xmlns="" id="{255147A8-EBFD-F047-BB21-D0F031449B5B}"/>
              </a:ext>
            </a:extLst>
          </p:cNvPr>
          <p:cNvSpPr/>
          <p:nvPr/>
        </p:nvSpPr>
        <p:spPr>
          <a:xfrm>
            <a:off x="9876794" y="358806"/>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smtClean="0">
                <a:latin typeface="Meiryo UI" panose="020B0604030504040204" pitchFamily="50" charset="-128"/>
                <a:ea typeface="Meiryo UI" panose="020B0604030504040204" pitchFamily="50" charset="-128"/>
              </a:rPr>
              <a:t>20</a:t>
            </a:r>
            <a:r>
              <a:rPr kumimoji="1" lang="ja-JP" altLang="en-US" sz="2400" dirty="0" smtClean="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9226DAE-D732-0D44-A3A9-3426432CAC1A}" type="slidenum">
              <a:rPr lang="en-US" smtClean="0"/>
              <a:t>5</a:t>
            </a:fld>
            <a:endParaRPr lang="en-US"/>
          </a:p>
        </p:txBody>
      </p:sp>
    </p:spTree>
    <p:extLst>
      <p:ext uri="{BB962C8B-B14F-4D97-AF65-F5344CB8AC3E}">
        <p14:creationId xmlns:p14="http://schemas.microsoft.com/office/powerpoint/2010/main" val="1808509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87C862-B126-EF41-A7E0-58F7354C75E7}"/>
              </a:ext>
            </a:extLst>
          </p:cNvPr>
          <p:cNvSpPr>
            <a:spLocks noGrp="1"/>
          </p:cNvSpPr>
          <p:nvPr>
            <p:ph type="title"/>
          </p:nvPr>
        </p:nvSpPr>
        <p:spPr>
          <a:xfrm>
            <a:off x="823686" y="595648"/>
            <a:ext cx="10515600" cy="898898"/>
          </a:xfrm>
        </p:spPr>
        <p:txBody>
          <a:bodyPr/>
          <a:lstStyle/>
          <a:p>
            <a:r>
              <a:rPr lang="ja-JP" altLang="en-US" dirty="0">
                <a:solidFill>
                  <a:schemeClr val="tx1">
                    <a:lumMod val="65000"/>
                    <a:lumOff val="35000"/>
                  </a:schemeClr>
                </a:solidFill>
              </a:rPr>
              <a:t>グループ毎の</a:t>
            </a:r>
            <a:r>
              <a:rPr lang="ja-JP" altLang="en-US" dirty="0" smtClean="0">
                <a:solidFill>
                  <a:schemeClr val="tx1">
                    <a:lumMod val="65000"/>
                    <a:lumOff val="35000"/>
                  </a:schemeClr>
                </a:solidFill>
              </a:rPr>
              <a:t>発表</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xmlns="" id="{6265FBC8-5FD9-F84E-BCD1-BDB0F1B41FCF}"/>
              </a:ext>
            </a:extLst>
          </p:cNvPr>
          <p:cNvSpPr>
            <a:spLocks noGrp="1"/>
          </p:cNvSpPr>
          <p:nvPr>
            <p:ph idx="1"/>
          </p:nvPr>
        </p:nvSpPr>
        <p:spPr>
          <a:xfrm>
            <a:off x="852714" y="1738726"/>
            <a:ext cx="10515600" cy="4859151"/>
          </a:xfrm>
        </p:spPr>
        <p:txBody>
          <a:bodyPr/>
          <a:lstStyle/>
          <a:p>
            <a:pPr marL="0" indent="0">
              <a:buNone/>
            </a:pPr>
            <a:r>
              <a:rPr lang="ja-JP" altLang="en-US" dirty="0">
                <a:solidFill>
                  <a:schemeClr val="tx1">
                    <a:lumMod val="65000"/>
                    <a:lumOff val="35000"/>
                  </a:schemeClr>
                </a:solidFill>
              </a:rPr>
              <a:t>グループ代表</a:t>
            </a:r>
            <a:endParaRPr lang="en-US" altLang="ja-JP" dirty="0">
              <a:solidFill>
                <a:schemeClr val="tx1">
                  <a:lumMod val="65000"/>
                  <a:lumOff val="35000"/>
                </a:schemeClr>
              </a:solidFill>
            </a:endParaRPr>
          </a:p>
          <a:p>
            <a:r>
              <a:rPr lang="ja-JP" altLang="en-US" dirty="0">
                <a:solidFill>
                  <a:schemeClr val="tx1">
                    <a:lumMod val="65000"/>
                    <a:lumOff val="35000"/>
                  </a:schemeClr>
                </a:solidFill>
              </a:rPr>
              <a:t>書画カメラに指導案シートを投影し、授業設計について説明</a:t>
            </a:r>
            <a:endParaRPr lang="en-US" altLang="ja-JP" dirty="0">
              <a:solidFill>
                <a:schemeClr val="tx1">
                  <a:lumMod val="65000"/>
                  <a:lumOff val="35000"/>
                </a:schemeClr>
              </a:solidFill>
            </a:endParaRPr>
          </a:p>
          <a:p>
            <a:r>
              <a:rPr lang="ja-JP" altLang="en-US" dirty="0">
                <a:solidFill>
                  <a:schemeClr val="tx1">
                    <a:lumMod val="65000"/>
                    <a:lumOff val="35000"/>
                  </a:schemeClr>
                </a:solidFill>
              </a:rPr>
              <a:t>動画</a:t>
            </a:r>
            <a:r>
              <a:rPr lang="ja-JP" altLang="en-US" dirty="0" smtClean="0">
                <a:solidFill>
                  <a:schemeClr val="tx1">
                    <a:lumMod val="65000"/>
                    <a:lumOff val="35000"/>
                  </a:schemeClr>
                </a:solidFill>
              </a:rPr>
              <a:t>教材を紹介</a:t>
            </a:r>
            <a:endParaRPr lang="en-US" altLang="ja-JP" dirty="0">
              <a:solidFill>
                <a:schemeClr val="tx1">
                  <a:lumMod val="65000"/>
                  <a:lumOff val="35000"/>
                </a:schemeClr>
              </a:solidFill>
            </a:endParaRPr>
          </a:p>
          <a:p>
            <a:pPr marL="0" indent="0">
              <a:buNone/>
            </a:pPr>
            <a:endParaRPr lang="en-US" altLang="ja-JP" dirty="0">
              <a:solidFill>
                <a:schemeClr val="tx1">
                  <a:lumMod val="65000"/>
                  <a:lumOff val="35000"/>
                </a:schemeClr>
              </a:solidFill>
            </a:endParaRPr>
          </a:p>
          <a:p>
            <a:pPr marL="0" indent="0">
              <a:buNone/>
            </a:pPr>
            <a:r>
              <a:rPr lang="ja-JP" altLang="en-US" dirty="0">
                <a:solidFill>
                  <a:schemeClr val="tx1">
                    <a:lumMod val="65000"/>
                    <a:lumOff val="35000"/>
                  </a:schemeClr>
                </a:solidFill>
              </a:rPr>
              <a:t>各人</a:t>
            </a:r>
            <a:endParaRPr lang="en-US" altLang="ja-JP" dirty="0">
              <a:solidFill>
                <a:schemeClr val="tx1">
                  <a:lumMod val="65000"/>
                  <a:lumOff val="35000"/>
                </a:schemeClr>
              </a:solidFill>
            </a:endParaRPr>
          </a:p>
          <a:p>
            <a:r>
              <a:rPr lang="ja-JP" altLang="en-US" dirty="0">
                <a:solidFill>
                  <a:schemeClr val="tx1">
                    <a:lumMod val="65000"/>
                    <a:lumOff val="35000"/>
                  </a:schemeClr>
                </a:solidFill>
              </a:rPr>
              <a:t>改善提案</a:t>
            </a:r>
            <a:r>
              <a:rPr lang="ja-JP" altLang="en-US" dirty="0" smtClean="0">
                <a:solidFill>
                  <a:schemeClr val="tx1">
                    <a:lumMod val="65000"/>
                    <a:lumOff val="35000"/>
                  </a:schemeClr>
                </a:solidFill>
              </a:rPr>
              <a:t>を付箋に</a:t>
            </a:r>
            <a:r>
              <a:rPr lang="ja-JP" altLang="en-US" dirty="0">
                <a:solidFill>
                  <a:schemeClr val="tx1">
                    <a:lumMod val="65000"/>
                    <a:lumOff val="35000"/>
                  </a:schemeClr>
                </a:solidFill>
              </a:rPr>
              <a:t>記入して、グループ名</a:t>
            </a:r>
            <a:r>
              <a:rPr lang="ja-JP" altLang="en-US" dirty="0" smtClean="0">
                <a:solidFill>
                  <a:schemeClr val="tx1">
                    <a:lumMod val="65000"/>
                    <a:lumOff val="35000"/>
                  </a:schemeClr>
                </a:solidFill>
              </a:rPr>
              <a:t>の</a:t>
            </a:r>
            <a:r>
              <a:rPr lang="ja-JP" altLang="en-US" dirty="0">
                <a:solidFill>
                  <a:schemeClr val="tx1">
                    <a:lumMod val="65000"/>
                    <a:lumOff val="35000"/>
                  </a:schemeClr>
                </a:solidFill>
              </a:rPr>
              <a:t>模造紙</a:t>
            </a:r>
            <a:r>
              <a:rPr lang="ja-JP" altLang="en-US" dirty="0" smtClean="0">
                <a:solidFill>
                  <a:schemeClr val="tx1">
                    <a:lumMod val="65000"/>
                    <a:lumOff val="35000"/>
                  </a:schemeClr>
                </a:solidFill>
              </a:rPr>
              <a:t>に</a:t>
            </a:r>
            <a:r>
              <a:rPr lang="ja-JP" altLang="en-US" dirty="0">
                <a:solidFill>
                  <a:schemeClr val="tx1">
                    <a:lumMod val="65000"/>
                    <a:lumOff val="35000"/>
                  </a:schemeClr>
                </a:solidFill>
              </a:rPr>
              <a:t>貼る</a:t>
            </a:r>
            <a:endParaRPr lang="en-US" altLang="ja-JP" dirty="0">
              <a:solidFill>
                <a:schemeClr val="tx1">
                  <a:lumMod val="65000"/>
                  <a:lumOff val="35000"/>
                </a:schemeClr>
              </a:solidFill>
            </a:endParaRPr>
          </a:p>
          <a:p>
            <a:endParaRPr lang="en-US" dirty="0">
              <a:solidFill>
                <a:schemeClr val="tx1">
                  <a:lumMod val="65000"/>
                  <a:lumOff val="35000"/>
                </a:schemeClr>
              </a:solidFill>
            </a:endParaRPr>
          </a:p>
          <a:p>
            <a:r>
              <a:rPr lang="ja-JP" altLang="en-US" dirty="0">
                <a:solidFill>
                  <a:schemeClr val="tx1">
                    <a:lumMod val="65000"/>
                    <a:lumOff val="35000"/>
                  </a:schemeClr>
                </a:solidFill>
              </a:rPr>
              <a:t>入れ替えの時に、各テーブルからフィードバック</a:t>
            </a:r>
            <a:r>
              <a:rPr lang="ja-JP" altLang="en-US" dirty="0" smtClean="0">
                <a:solidFill>
                  <a:schemeClr val="tx1">
                    <a:lumMod val="65000"/>
                    <a:lumOff val="35000"/>
                  </a:schemeClr>
                </a:solidFill>
              </a:rPr>
              <a:t>（ポスト</a:t>
            </a:r>
            <a:r>
              <a:rPr lang="ja-JP" altLang="en-US" dirty="0">
                <a:solidFill>
                  <a:schemeClr val="tx1">
                    <a:lumMod val="65000"/>
                    <a:lumOff val="35000"/>
                  </a:schemeClr>
                </a:solidFill>
              </a:rPr>
              <a:t>イット</a:t>
            </a:r>
            <a:r>
              <a:rPr lang="ja-JP" altLang="en-US" dirty="0" smtClean="0">
                <a:solidFill>
                  <a:schemeClr val="tx1">
                    <a:lumMod val="65000"/>
                    <a:lumOff val="35000"/>
                  </a:schemeClr>
                </a:solidFill>
              </a:rPr>
              <a:t>の</a:t>
            </a:r>
            <a:r>
              <a:rPr lang="ja-JP" altLang="en-US" dirty="0">
                <a:solidFill>
                  <a:schemeClr val="tx1">
                    <a:lumMod val="65000"/>
                    <a:lumOff val="35000"/>
                  </a:schemeClr>
                </a:solidFill>
              </a:rPr>
              <a:t>貼って</a:t>
            </a:r>
            <a:r>
              <a:rPr lang="ja-JP" altLang="en-US" dirty="0" smtClean="0">
                <a:solidFill>
                  <a:schemeClr val="tx1">
                    <a:lumMod val="65000"/>
                    <a:lumOff val="35000"/>
                  </a:schemeClr>
                </a:solidFill>
              </a:rPr>
              <a:t>ある</a:t>
            </a:r>
            <a:r>
              <a:rPr lang="ja-JP" altLang="en-US" dirty="0">
                <a:solidFill>
                  <a:schemeClr val="tx1">
                    <a:lumMod val="65000"/>
                    <a:lumOff val="35000"/>
                  </a:schemeClr>
                </a:solidFill>
              </a:rPr>
              <a:t>模造紙</a:t>
            </a:r>
            <a:r>
              <a:rPr lang="ja-JP" altLang="en-US" dirty="0" smtClean="0">
                <a:solidFill>
                  <a:schemeClr val="tx1">
                    <a:lumMod val="65000"/>
                    <a:lumOff val="35000"/>
                  </a:schemeClr>
                </a:solidFill>
              </a:rPr>
              <a:t>を</a:t>
            </a:r>
            <a:r>
              <a:rPr lang="ja-JP" altLang="en-US" dirty="0">
                <a:solidFill>
                  <a:schemeClr val="tx1">
                    <a:lumMod val="65000"/>
                    <a:lumOff val="35000"/>
                  </a:schemeClr>
                </a:solidFill>
              </a:rPr>
              <a:t>当該グループへ渡す）</a:t>
            </a:r>
            <a:endParaRPr lang="en-US" dirty="0">
              <a:solidFill>
                <a:schemeClr val="tx1">
                  <a:lumMod val="65000"/>
                  <a:lumOff val="35000"/>
                </a:schemeClr>
              </a:solidFill>
            </a:endParaRPr>
          </a:p>
        </p:txBody>
      </p:sp>
      <p:sp>
        <p:nvSpPr>
          <p:cNvPr id="4" name="楕円 4">
            <a:extLst>
              <a:ext uri="{FF2B5EF4-FFF2-40B4-BE49-F238E27FC236}">
                <a16:creationId xmlns:a16="http://schemas.microsoft.com/office/drawing/2014/main" xmlns="" id="{255147A8-EBFD-F047-BB21-D0F031449B5B}"/>
              </a:ext>
            </a:extLst>
          </p:cNvPr>
          <p:cNvSpPr/>
          <p:nvPr/>
        </p:nvSpPr>
        <p:spPr>
          <a:xfrm>
            <a:off x="9746166" y="398326"/>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5</a:t>
            </a:r>
            <a:r>
              <a:rPr kumimoji="1" lang="en-US" altLang="ja-JP" sz="5400" dirty="0" smtClean="0">
                <a:latin typeface="Meiryo UI" panose="020B0604030504040204" pitchFamily="50" charset="-128"/>
                <a:ea typeface="Meiryo UI" panose="020B0604030504040204" pitchFamily="50" charset="-128"/>
              </a:rPr>
              <a:t>5</a:t>
            </a:r>
            <a:r>
              <a:rPr kumimoji="1" lang="ja-JP" altLang="en-US" sz="2400" dirty="0" smtClean="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9226DAE-D732-0D44-A3A9-3426432CAC1A}" type="slidenum">
              <a:rPr lang="en-US" smtClean="0"/>
              <a:t>6</a:t>
            </a:fld>
            <a:endParaRPr lang="en-US"/>
          </a:p>
        </p:txBody>
      </p:sp>
    </p:spTree>
    <p:extLst>
      <p:ext uri="{BB962C8B-B14F-4D97-AF65-F5344CB8AC3E}">
        <p14:creationId xmlns:p14="http://schemas.microsoft.com/office/powerpoint/2010/main" val="255883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87C862-B126-EF41-A7E0-58F7354C75E7}"/>
              </a:ext>
            </a:extLst>
          </p:cNvPr>
          <p:cNvSpPr>
            <a:spLocks noGrp="1"/>
          </p:cNvSpPr>
          <p:nvPr>
            <p:ph type="title"/>
          </p:nvPr>
        </p:nvSpPr>
        <p:spPr>
          <a:xfrm>
            <a:off x="823686" y="537589"/>
            <a:ext cx="10515600" cy="898898"/>
          </a:xfrm>
        </p:spPr>
        <p:txBody>
          <a:bodyPr/>
          <a:lstStyle/>
          <a:p>
            <a:r>
              <a:rPr lang="ja-JP" altLang="en-US" dirty="0">
                <a:solidFill>
                  <a:schemeClr val="tx1">
                    <a:lumMod val="65000"/>
                    <a:lumOff val="35000"/>
                  </a:schemeClr>
                </a:solidFill>
              </a:rPr>
              <a:t>グループ活動</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xmlns="" id="{6265FBC8-5FD9-F84E-BCD1-BDB0F1B41FCF}"/>
              </a:ext>
            </a:extLst>
          </p:cNvPr>
          <p:cNvSpPr>
            <a:spLocks noGrp="1"/>
          </p:cNvSpPr>
          <p:nvPr>
            <p:ph idx="1"/>
          </p:nvPr>
        </p:nvSpPr>
        <p:spPr>
          <a:xfrm>
            <a:off x="838200" y="1753239"/>
            <a:ext cx="10515600" cy="4859151"/>
          </a:xfrm>
        </p:spPr>
        <p:txBody>
          <a:bodyPr/>
          <a:lstStyle/>
          <a:p>
            <a:r>
              <a:rPr lang="ja-JP" altLang="en-US" dirty="0">
                <a:solidFill>
                  <a:schemeClr val="tx1">
                    <a:lumMod val="65000"/>
                    <a:lumOff val="35000"/>
                  </a:schemeClr>
                </a:solidFill>
              </a:rPr>
              <a:t>各グループのフィードバックより、改善方法を検討</a:t>
            </a:r>
            <a:endParaRPr lang="en-US" altLang="ja-JP" dirty="0">
              <a:solidFill>
                <a:schemeClr val="tx1">
                  <a:lumMod val="65000"/>
                  <a:lumOff val="35000"/>
                </a:schemeClr>
              </a:solidFill>
            </a:endParaRPr>
          </a:p>
          <a:p>
            <a:r>
              <a:rPr lang="ja-JP" altLang="en-US" dirty="0">
                <a:solidFill>
                  <a:schemeClr val="tx1">
                    <a:lumMod val="65000"/>
                    <a:lumOff val="35000"/>
                  </a:schemeClr>
                </a:solidFill>
              </a:rPr>
              <a:t>指導</a:t>
            </a:r>
            <a:r>
              <a:rPr lang="ja-JP" altLang="en-US" dirty="0" smtClean="0">
                <a:solidFill>
                  <a:schemeClr val="tx1">
                    <a:lumMod val="65000"/>
                    <a:lumOff val="35000"/>
                  </a:schemeClr>
                </a:solidFill>
              </a:rPr>
              <a:t>案シート</a:t>
            </a:r>
            <a:r>
              <a:rPr lang="en-US" altLang="ja-JP" dirty="0" smtClean="0">
                <a:solidFill>
                  <a:schemeClr val="tx1">
                    <a:lumMod val="65000"/>
                    <a:lumOff val="35000"/>
                  </a:schemeClr>
                </a:solidFill>
              </a:rPr>
              <a:t>No.1&amp;No.2</a:t>
            </a:r>
            <a:r>
              <a:rPr lang="ja-JP" altLang="en-US" dirty="0" smtClean="0">
                <a:solidFill>
                  <a:schemeClr val="tx1">
                    <a:lumMod val="65000"/>
                    <a:lumOff val="35000"/>
                  </a:schemeClr>
                </a:solidFill>
              </a:rPr>
              <a:t>を</a:t>
            </a:r>
            <a:r>
              <a:rPr lang="ja-JP" altLang="en-US" dirty="0">
                <a:solidFill>
                  <a:schemeClr val="tx1">
                    <a:lumMod val="65000"/>
                    <a:lumOff val="35000"/>
                  </a:schemeClr>
                </a:solidFill>
              </a:rPr>
              <a:t>修正</a:t>
            </a:r>
            <a:endParaRPr lang="en-US" altLang="ja-JP" dirty="0">
              <a:solidFill>
                <a:schemeClr val="tx1">
                  <a:lumMod val="65000"/>
                  <a:lumOff val="35000"/>
                </a:schemeClr>
              </a:solidFill>
            </a:endParaRPr>
          </a:p>
        </p:txBody>
      </p:sp>
      <p:sp>
        <p:nvSpPr>
          <p:cNvPr id="4" name="楕円 4">
            <a:extLst>
              <a:ext uri="{FF2B5EF4-FFF2-40B4-BE49-F238E27FC236}">
                <a16:creationId xmlns:a16="http://schemas.microsoft.com/office/drawing/2014/main" xmlns="" id="{255147A8-EBFD-F047-BB21-D0F031449B5B}"/>
              </a:ext>
            </a:extLst>
          </p:cNvPr>
          <p:cNvSpPr/>
          <p:nvPr/>
        </p:nvSpPr>
        <p:spPr>
          <a:xfrm>
            <a:off x="9746166" y="398326"/>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10</a:t>
            </a:r>
            <a:r>
              <a:rPr kumimoji="1" lang="ja-JP" altLang="en-US" sz="2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9226DAE-D732-0D44-A3A9-3426432CAC1A}" type="slidenum">
              <a:rPr lang="en-US" smtClean="0"/>
              <a:t>7</a:t>
            </a:fld>
            <a:endParaRPr lang="en-US"/>
          </a:p>
        </p:txBody>
      </p:sp>
    </p:spTree>
    <p:extLst>
      <p:ext uri="{BB962C8B-B14F-4D97-AF65-F5344CB8AC3E}">
        <p14:creationId xmlns:p14="http://schemas.microsoft.com/office/powerpoint/2010/main" val="761337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AAB16-C0FD-3C4E-9C26-ACC49FF0FE3F}"/>
              </a:ext>
            </a:extLst>
          </p:cNvPr>
          <p:cNvSpPr>
            <a:spLocks noGrp="1"/>
          </p:cNvSpPr>
          <p:nvPr>
            <p:ph type="title"/>
          </p:nvPr>
        </p:nvSpPr>
        <p:spPr>
          <a:xfrm>
            <a:off x="373744" y="581132"/>
            <a:ext cx="10515600" cy="898898"/>
          </a:xfrm>
        </p:spPr>
        <p:txBody>
          <a:bodyPr>
            <a:normAutofit/>
          </a:bodyPr>
          <a:lstStyle/>
          <a:p>
            <a:r>
              <a:rPr lang="ja-JP" altLang="en-US" dirty="0">
                <a:solidFill>
                  <a:schemeClr val="tx1">
                    <a:lumMod val="65000"/>
                    <a:lumOff val="35000"/>
                  </a:schemeClr>
                </a:solidFill>
              </a:rPr>
              <a:t>個人ワーク：授業の動画教材の再設計</a:t>
            </a:r>
            <a:endParaRPr lang="en-US" dirty="0">
              <a:solidFill>
                <a:schemeClr val="tx1">
                  <a:lumMod val="65000"/>
                  <a:lumOff val="35000"/>
                </a:schemeClr>
              </a:solidFill>
            </a:endParaRPr>
          </a:p>
        </p:txBody>
      </p:sp>
      <p:graphicFrame>
        <p:nvGraphicFramePr>
          <p:cNvPr id="7" name="Content Placeholder 6">
            <a:extLst>
              <a:ext uri="{FF2B5EF4-FFF2-40B4-BE49-F238E27FC236}">
                <a16:creationId xmlns:a16="http://schemas.microsoft.com/office/drawing/2014/main" xmlns="" id="{863DD1CF-9925-7040-94A6-FB55D5444E0C}"/>
              </a:ext>
            </a:extLst>
          </p:cNvPr>
          <p:cNvGraphicFramePr>
            <a:graphicFrameLocks noGrp="1"/>
          </p:cNvGraphicFramePr>
          <p:nvPr>
            <p:ph sz="half" idx="1"/>
            <p:extLst>
              <p:ext uri="{D42A27DB-BD31-4B8C-83A1-F6EECF244321}">
                <p14:modId xmlns:p14="http://schemas.microsoft.com/office/powerpoint/2010/main" val="2773312552"/>
              </p:ext>
            </p:extLst>
          </p:nvPr>
        </p:nvGraphicFramePr>
        <p:xfrm>
          <a:off x="972458" y="1485883"/>
          <a:ext cx="4735286" cy="4870467"/>
        </p:xfrm>
        <a:graphic>
          <a:graphicData uri="http://schemas.openxmlformats.org/drawingml/2006/table">
            <a:tbl>
              <a:tblPr firstRow="1" firstCol="1" bandRow="1">
                <a:tableStyleId>{5940675A-B579-460E-94D1-54222C63F5DA}</a:tableStyleId>
              </a:tblPr>
              <a:tblGrid>
                <a:gridCol w="832867">
                  <a:extLst>
                    <a:ext uri="{9D8B030D-6E8A-4147-A177-3AD203B41FA5}">
                      <a16:colId xmlns:a16="http://schemas.microsoft.com/office/drawing/2014/main" xmlns="" val="1501973149"/>
                    </a:ext>
                  </a:extLst>
                </a:gridCol>
                <a:gridCol w="3902419">
                  <a:extLst>
                    <a:ext uri="{9D8B030D-6E8A-4147-A177-3AD203B41FA5}">
                      <a16:colId xmlns:a16="http://schemas.microsoft.com/office/drawing/2014/main" xmlns="" val="1164409809"/>
                    </a:ext>
                  </a:extLst>
                </a:gridCol>
              </a:tblGrid>
              <a:tr h="95241">
                <a:tc>
                  <a:txBody>
                    <a:bodyPr/>
                    <a:lstStyle/>
                    <a:p>
                      <a:pPr algn="ctr">
                        <a:spcAft>
                          <a:spcPts val="0"/>
                        </a:spcAft>
                      </a:pPr>
                      <a:r>
                        <a:rPr lang="ja-JP" sz="700" kern="100" dirty="0">
                          <a:effectLst/>
                        </a:rPr>
                        <a:t>動画のタイトル</a:t>
                      </a:r>
                      <a:endParaRPr lang="en-US" sz="700" kern="100" dirty="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1133890656"/>
                  </a:ext>
                </a:extLst>
              </a:tr>
              <a:tr h="190483">
                <a:tc>
                  <a:txBody>
                    <a:bodyPr/>
                    <a:lstStyle/>
                    <a:p>
                      <a:pPr algn="ctr">
                        <a:spcAft>
                          <a:spcPts val="0"/>
                        </a:spcAft>
                      </a:pPr>
                      <a:r>
                        <a:rPr lang="ja-JP" sz="700" kern="100">
                          <a:effectLst/>
                        </a:rPr>
                        <a:t>9教授事象</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endParaRPr>
                    </a:p>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1506383267"/>
                  </a:ext>
                </a:extLst>
              </a:tr>
              <a:tr h="190483">
                <a:tc>
                  <a:txBody>
                    <a:bodyPr/>
                    <a:lstStyle/>
                    <a:p>
                      <a:pPr algn="ctr">
                        <a:spcAft>
                          <a:spcPts val="0"/>
                        </a:spcAft>
                      </a:pPr>
                      <a:r>
                        <a:rPr lang="ja-JP" sz="700" kern="100">
                          <a:effectLst/>
                        </a:rPr>
                        <a:t>動画教材の</a:t>
                      </a:r>
                      <a:endParaRPr lang="en-US" sz="700" kern="100">
                        <a:effectLst/>
                      </a:endParaRPr>
                    </a:p>
                    <a:p>
                      <a:pPr algn="ctr">
                        <a:spcAft>
                          <a:spcPts val="0"/>
                        </a:spcAft>
                      </a:pPr>
                      <a:r>
                        <a:rPr lang="ja-JP" sz="700" kern="100">
                          <a:effectLst/>
                        </a:rPr>
                        <a:t>位置づけ</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440050306"/>
                  </a:ext>
                </a:extLst>
              </a:tr>
              <a:tr h="95241">
                <a:tc>
                  <a:txBody>
                    <a:bodyPr/>
                    <a:lstStyle/>
                    <a:p>
                      <a:pPr algn="ctr">
                        <a:spcAft>
                          <a:spcPts val="0"/>
                        </a:spcAft>
                      </a:pPr>
                      <a:r>
                        <a:rPr lang="ja-JP" sz="700" kern="100">
                          <a:effectLst/>
                        </a:rPr>
                        <a:t>動画の長さ</a:t>
                      </a:r>
                      <a:r>
                        <a:rPr lang="en-US" sz="700" kern="100">
                          <a:effectLst/>
                        </a:rPr>
                        <a:t>(</a:t>
                      </a:r>
                      <a:r>
                        <a:rPr lang="ja-JP" sz="700" kern="100">
                          <a:effectLst/>
                        </a:rPr>
                        <a:t>分</a:t>
                      </a:r>
                      <a:r>
                        <a:rPr lang="en-US" sz="700" kern="100">
                          <a:effectLst/>
                        </a:rPr>
                        <a:t>)</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1461871246"/>
                  </a:ext>
                </a:extLst>
              </a:tr>
              <a:tr h="190483">
                <a:tc>
                  <a:txBody>
                    <a:bodyPr/>
                    <a:lstStyle/>
                    <a:p>
                      <a:pPr algn="ctr">
                        <a:spcAft>
                          <a:spcPts val="0"/>
                        </a:spcAft>
                      </a:pPr>
                      <a:r>
                        <a:rPr lang="ja-JP" sz="700" kern="100">
                          <a:effectLst/>
                        </a:rPr>
                        <a:t>動画教材の学習目標</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2843738116"/>
                  </a:ext>
                </a:extLst>
              </a:tr>
              <a:tr h="190483">
                <a:tc>
                  <a:txBody>
                    <a:bodyPr/>
                    <a:lstStyle/>
                    <a:p>
                      <a:pPr algn="ctr">
                        <a:spcAft>
                          <a:spcPts val="0"/>
                        </a:spcAft>
                      </a:pPr>
                      <a:r>
                        <a:rPr lang="ja-JP" sz="700" kern="100">
                          <a:effectLst/>
                        </a:rPr>
                        <a:t>動画教材の目標達成度の確認法</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669537757"/>
                  </a:ext>
                </a:extLst>
              </a:tr>
              <a:tr h="699157">
                <a:tc>
                  <a:txBody>
                    <a:bodyPr/>
                    <a:lstStyle/>
                    <a:p>
                      <a:pPr algn="ctr">
                        <a:spcAft>
                          <a:spcPts val="0"/>
                        </a:spcAft>
                      </a:pPr>
                      <a:r>
                        <a:rPr lang="ja-JP" sz="700" kern="100">
                          <a:effectLst/>
                        </a:rPr>
                        <a:t>学習事項・要点</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dirty="0">
                          <a:effectLst/>
                        </a:rPr>
                        <a:t> </a:t>
                      </a:r>
                      <a:endParaRPr lang="en-US" sz="700" kern="100" dirty="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68576229"/>
                  </a:ext>
                </a:extLst>
              </a:tr>
              <a:tr h="190483">
                <a:tc>
                  <a:txBody>
                    <a:bodyPr/>
                    <a:lstStyle/>
                    <a:p>
                      <a:pPr algn="ctr">
                        <a:spcAft>
                          <a:spcPts val="0"/>
                        </a:spcAft>
                      </a:pPr>
                      <a:r>
                        <a:rPr lang="ja-JP" sz="700" kern="100">
                          <a:effectLst/>
                        </a:rPr>
                        <a:t>動画にする際の留意点</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4220868321"/>
                  </a:ext>
                </a:extLst>
              </a:tr>
              <a:tr h="621232">
                <a:tc>
                  <a:txBody>
                    <a:bodyPr/>
                    <a:lstStyle/>
                    <a:p>
                      <a:pPr algn="ctr">
                        <a:spcAft>
                          <a:spcPts val="0"/>
                        </a:spcAft>
                      </a:pPr>
                      <a:r>
                        <a:rPr lang="ja-JP" sz="700" kern="100">
                          <a:effectLst/>
                        </a:rPr>
                        <a:t>動画の活用法</a:t>
                      </a:r>
                      <a:endParaRPr lang="en-US" sz="700" kern="100">
                        <a:effectLst/>
                      </a:endParaRPr>
                    </a:p>
                    <a:p>
                      <a:pPr algn="ctr">
                        <a:spcAft>
                          <a:spcPts val="0"/>
                        </a:spcAft>
                      </a:pPr>
                      <a:r>
                        <a:rPr lang="en-US" sz="700" kern="100">
                          <a:effectLst/>
                        </a:rPr>
                        <a:t>(</a:t>
                      </a:r>
                      <a:r>
                        <a:rPr lang="ja-JP" sz="700" kern="100">
                          <a:effectLst/>
                        </a:rPr>
                        <a:t>学習者への指示を含む</a:t>
                      </a:r>
                      <a:r>
                        <a:rPr lang="en-US" sz="700" kern="100">
                          <a:effectLst/>
                        </a:rPr>
                        <a:t>)</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2733979722"/>
                  </a:ext>
                </a:extLst>
              </a:tr>
              <a:tr h="358958">
                <a:tc>
                  <a:txBody>
                    <a:bodyPr/>
                    <a:lstStyle/>
                    <a:p>
                      <a:pPr algn="ctr">
                        <a:spcAft>
                          <a:spcPts val="0"/>
                        </a:spcAft>
                      </a:pPr>
                      <a:r>
                        <a:rPr lang="ja-JP" sz="700" kern="100">
                          <a:effectLst/>
                        </a:rPr>
                        <a:t>動画制作方法</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02096908"/>
                  </a:ext>
                </a:extLst>
              </a:tr>
              <a:tr h="404776">
                <a:tc>
                  <a:txBody>
                    <a:bodyPr/>
                    <a:lstStyle/>
                    <a:p>
                      <a:pPr algn="ctr">
                        <a:spcAft>
                          <a:spcPts val="0"/>
                        </a:spcAft>
                      </a:pPr>
                      <a:r>
                        <a:rPr lang="ja-JP" sz="700" kern="100">
                          <a:effectLst/>
                        </a:rPr>
                        <a:t>公開時期と方法</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649882813"/>
                  </a:ext>
                </a:extLst>
              </a:tr>
              <a:tr h="546916">
                <a:tc>
                  <a:txBody>
                    <a:bodyPr/>
                    <a:lstStyle/>
                    <a:p>
                      <a:pPr algn="ctr">
                        <a:spcAft>
                          <a:spcPts val="0"/>
                        </a:spcAft>
                      </a:pPr>
                      <a:r>
                        <a:rPr lang="ja-JP" sz="700" kern="100">
                          <a:effectLst/>
                        </a:rPr>
                        <a:t>動画の見せ方</a:t>
                      </a:r>
                      <a:endParaRPr lang="en-US" sz="700" kern="100">
                        <a:effectLst/>
                      </a:endParaRPr>
                    </a:p>
                    <a:p>
                      <a:pPr algn="ctr">
                        <a:spcAft>
                          <a:spcPts val="0"/>
                        </a:spcAft>
                      </a:pPr>
                      <a:r>
                        <a:rPr lang="en-US" sz="700" kern="100">
                          <a:effectLst/>
                        </a:rPr>
                        <a:t>(</a:t>
                      </a:r>
                      <a:r>
                        <a:rPr lang="ja-JP" sz="700" kern="100">
                          <a:effectLst/>
                        </a:rPr>
                        <a:t>ストーリーボードは別添</a:t>
                      </a:r>
                      <a:r>
                        <a:rPr lang="en-US" sz="700" kern="100">
                          <a:effectLst/>
                        </a:rPr>
                        <a:t>)</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2653053970"/>
                  </a:ext>
                </a:extLst>
              </a:tr>
              <a:tr h="517334">
                <a:tc>
                  <a:txBody>
                    <a:bodyPr/>
                    <a:lstStyle/>
                    <a:p>
                      <a:pPr algn="ctr">
                        <a:spcAft>
                          <a:spcPts val="0"/>
                        </a:spcAft>
                      </a:pPr>
                      <a:r>
                        <a:rPr lang="ja-JP" sz="700" kern="100">
                          <a:effectLst/>
                        </a:rPr>
                        <a:t>制作と運用</a:t>
                      </a:r>
                      <a:endParaRPr lang="en-US" sz="700" kern="100">
                        <a:effectLst/>
                      </a:endParaRPr>
                    </a:p>
                    <a:p>
                      <a:pPr algn="ctr">
                        <a:spcAft>
                          <a:spcPts val="0"/>
                        </a:spcAft>
                      </a:pPr>
                      <a:r>
                        <a:rPr lang="ja-JP" sz="700" kern="100">
                          <a:effectLst/>
                        </a:rPr>
                        <a:t>スケジュール</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a:effectLst/>
                        </a:rPr>
                        <a:t> </a:t>
                      </a:r>
                      <a:endParaRPr lang="en-US" sz="700" kern="10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766467291"/>
                  </a:ext>
                </a:extLst>
              </a:tr>
              <a:tr h="441934">
                <a:tc>
                  <a:txBody>
                    <a:bodyPr/>
                    <a:lstStyle/>
                    <a:p>
                      <a:pPr algn="ctr">
                        <a:spcAft>
                          <a:spcPts val="0"/>
                        </a:spcAft>
                      </a:pPr>
                      <a:r>
                        <a:rPr lang="ja-JP" sz="700" kern="100">
                          <a:effectLst/>
                        </a:rPr>
                        <a:t>備考</a:t>
                      </a:r>
                      <a:endParaRPr lang="en-US" sz="700" kern="100" dirty="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nchor="ctr">
                    <a:solidFill>
                      <a:schemeClr val="bg2">
                        <a:lumMod val="75000"/>
                      </a:schemeClr>
                    </a:solidFill>
                  </a:tcPr>
                </a:tc>
                <a:tc>
                  <a:txBody>
                    <a:bodyPr/>
                    <a:lstStyle/>
                    <a:p>
                      <a:pPr>
                        <a:spcAft>
                          <a:spcPts val="0"/>
                        </a:spcAft>
                      </a:pPr>
                      <a:r>
                        <a:rPr lang="ja-JP" sz="700" kern="100" dirty="0">
                          <a:effectLst/>
                        </a:rPr>
                        <a:t> </a:t>
                      </a:r>
                      <a:endParaRPr lang="en-US" sz="700" kern="100" dirty="0">
                        <a:effectLst/>
                        <a:latin typeface="MS Mincho" panose="02020609040205080304" pitchFamily="49" charset="-128"/>
                        <a:ea typeface="MS Mincho" panose="02020609040205080304" pitchFamily="49" charset="-128"/>
                        <a:cs typeface="MS Mincho" panose="02020609040205080304" pitchFamily="49" charset="-128"/>
                      </a:endParaRPr>
                    </a:p>
                  </a:txBody>
                  <a:tcPr marL="53553" marR="53553" marT="0" marB="0"/>
                </a:tc>
                <a:extLst>
                  <a:ext uri="{0D108BD9-81ED-4DB2-BD59-A6C34878D82A}">
                    <a16:rowId xmlns:a16="http://schemas.microsoft.com/office/drawing/2014/main" xmlns="" val="341084205"/>
                  </a:ext>
                </a:extLst>
              </a:tr>
            </a:tbl>
          </a:graphicData>
        </a:graphic>
      </p:graphicFrame>
      <p:sp>
        <p:nvSpPr>
          <p:cNvPr id="11" name="Content Placeholder 10">
            <a:extLst>
              <a:ext uri="{FF2B5EF4-FFF2-40B4-BE49-F238E27FC236}">
                <a16:creationId xmlns:a16="http://schemas.microsoft.com/office/drawing/2014/main" xmlns="" id="{FD26E4EA-66DD-0846-8550-E5E3BEB54A59}"/>
              </a:ext>
            </a:extLst>
          </p:cNvPr>
          <p:cNvSpPr>
            <a:spLocks noGrp="1"/>
          </p:cNvSpPr>
          <p:nvPr>
            <p:ph sz="half" idx="2"/>
          </p:nvPr>
        </p:nvSpPr>
        <p:spPr>
          <a:xfrm>
            <a:off x="6172200" y="1819075"/>
            <a:ext cx="5181600" cy="3957610"/>
          </a:xfrm>
        </p:spPr>
        <p:txBody>
          <a:bodyPr/>
          <a:lstStyle/>
          <a:p>
            <a:r>
              <a:rPr lang="ja-JP" altLang="en-US" dirty="0">
                <a:solidFill>
                  <a:schemeClr val="tx1">
                    <a:lumMod val="65000"/>
                    <a:lumOff val="35000"/>
                  </a:schemeClr>
                </a:solidFill>
              </a:rPr>
              <a:t>指導案</a:t>
            </a:r>
            <a:r>
              <a:rPr lang="ja-JP" altLang="en-US" dirty="0" smtClean="0">
                <a:solidFill>
                  <a:schemeClr val="tx1">
                    <a:lumMod val="65000"/>
                    <a:lumOff val="35000"/>
                  </a:schemeClr>
                </a:solidFill>
              </a:rPr>
              <a:t>シートの</a:t>
            </a:r>
            <a:r>
              <a:rPr lang="ja-JP" altLang="en-US" dirty="0">
                <a:solidFill>
                  <a:schemeClr val="tx1">
                    <a:lumMod val="65000"/>
                    <a:lumOff val="35000"/>
                  </a:schemeClr>
                </a:solidFill>
              </a:rPr>
              <a:t>修正</a:t>
            </a:r>
            <a:endParaRPr lang="en-US" dirty="0">
              <a:solidFill>
                <a:schemeClr val="tx1">
                  <a:lumMod val="65000"/>
                  <a:lumOff val="35000"/>
                </a:schemeClr>
              </a:solidFill>
            </a:endParaRPr>
          </a:p>
          <a:p>
            <a:r>
              <a:rPr lang="ja-JP" altLang="en-US" dirty="0">
                <a:solidFill>
                  <a:schemeClr val="tx1">
                    <a:lumMod val="65000"/>
                    <a:lumOff val="35000"/>
                  </a:schemeClr>
                </a:solidFill>
              </a:rPr>
              <a:t>自身の授業の</a:t>
            </a:r>
            <a:endParaRPr lang="en-US" altLang="ja-JP" dirty="0">
              <a:solidFill>
                <a:schemeClr val="tx1">
                  <a:lumMod val="65000"/>
                  <a:lumOff val="35000"/>
                </a:schemeClr>
              </a:solidFill>
            </a:endParaRPr>
          </a:p>
          <a:p>
            <a:pPr marL="0" indent="0">
              <a:buNone/>
            </a:pPr>
            <a:r>
              <a:rPr lang="ja-JP" altLang="en-US" dirty="0">
                <a:solidFill>
                  <a:schemeClr val="tx1">
                    <a:lumMod val="65000"/>
                    <a:lumOff val="35000"/>
                  </a:schemeClr>
                </a:solidFill>
              </a:rPr>
              <a:t>動画教材の再設計を行う</a:t>
            </a:r>
            <a:endParaRPr lang="en-US" altLang="ja-JP" dirty="0">
              <a:solidFill>
                <a:schemeClr val="tx1">
                  <a:lumMod val="65000"/>
                  <a:lumOff val="35000"/>
                </a:schemeClr>
              </a:solidFill>
            </a:endParaRPr>
          </a:p>
          <a:p>
            <a:pPr marL="0" indent="0">
              <a:buNone/>
            </a:pPr>
            <a:r>
              <a:rPr lang="ja-JP" altLang="en-US" dirty="0">
                <a:solidFill>
                  <a:schemeClr val="tx1">
                    <a:lumMod val="65000"/>
                    <a:lumOff val="35000"/>
                  </a:schemeClr>
                </a:solidFill>
              </a:rPr>
              <a:t>（指導案</a:t>
            </a:r>
            <a:r>
              <a:rPr lang="ja-JP" altLang="en-US" dirty="0" smtClean="0">
                <a:solidFill>
                  <a:schemeClr val="tx1">
                    <a:lumMod val="65000"/>
                    <a:lumOff val="35000"/>
                  </a:schemeClr>
                </a:solidFill>
              </a:rPr>
              <a:t>シート</a:t>
            </a:r>
            <a:r>
              <a:rPr lang="en-US" altLang="ja-JP" dirty="0" smtClean="0">
                <a:solidFill>
                  <a:schemeClr val="tx1">
                    <a:lumMod val="65000"/>
                    <a:lumOff val="35000"/>
                  </a:schemeClr>
                </a:solidFill>
              </a:rPr>
              <a:t>No.1&amp;No.2</a:t>
            </a:r>
            <a:r>
              <a:rPr lang="ja-JP" altLang="en-US" dirty="0">
                <a:solidFill>
                  <a:schemeClr val="tx1">
                    <a:lumMod val="65000"/>
                    <a:lumOff val="35000"/>
                  </a:schemeClr>
                </a:solidFill>
              </a:rPr>
              <a:t>、</a:t>
            </a:r>
            <a:r>
              <a:rPr lang="ja-JP" altLang="en-US" dirty="0" smtClean="0">
                <a:solidFill>
                  <a:schemeClr val="tx1">
                    <a:lumMod val="65000"/>
                    <a:lumOff val="35000"/>
                  </a:schemeClr>
                </a:solidFill>
              </a:rPr>
              <a:t>技術</a:t>
            </a:r>
            <a:r>
              <a:rPr lang="ja-JP" altLang="en-US" dirty="0">
                <a:solidFill>
                  <a:schemeClr val="tx1">
                    <a:lumMod val="65000"/>
                    <a:lumOff val="35000"/>
                  </a:schemeClr>
                </a:solidFill>
              </a:rPr>
              <a:t>指導まとめシート）</a:t>
            </a:r>
            <a:endParaRPr lang="en-US" altLang="ja-JP" dirty="0">
              <a:solidFill>
                <a:schemeClr val="tx1">
                  <a:lumMod val="65000"/>
                  <a:lumOff val="35000"/>
                </a:schemeClr>
              </a:solidFill>
            </a:endParaRPr>
          </a:p>
        </p:txBody>
      </p:sp>
      <p:sp>
        <p:nvSpPr>
          <p:cNvPr id="10" name="楕円 4">
            <a:extLst>
              <a:ext uri="{FF2B5EF4-FFF2-40B4-BE49-F238E27FC236}">
                <a16:creationId xmlns:a16="http://schemas.microsoft.com/office/drawing/2014/main" xmlns="" id="{52976857-73C0-8244-B7D7-8AD0D9B147EB}"/>
              </a:ext>
            </a:extLst>
          </p:cNvPr>
          <p:cNvSpPr/>
          <p:nvPr/>
        </p:nvSpPr>
        <p:spPr>
          <a:xfrm>
            <a:off x="9832230" y="398326"/>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latin typeface="Meiryo UI" panose="020B0604030504040204" pitchFamily="50" charset="-128"/>
                <a:ea typeface="Meiryo UI" panose="020B0604030504040204" pitchFamily="50" charset="-128"/>
              </a:rPr>
              <a:t>2</a:t>
            </a:r>
            <a:r>
              <a:rPr kumimoji="1" lang="en-US" altLang="ja-JP" sz="5400" dirty="0" smtClean="0">
                <a:latin typeface="Meiryo UI" panose="020B0604030504040204" pitchFamily="50" charset="-128"/>
                <a:ea typeface="Meiryo UI" panose="020B0604030504040204" pitchFamily="50" charset="-128"/>
              </a:rPr>
              <a:t>0</a:t>
            </a:r>
            <a:r>
              <a:rPr kumimoji="1" lang="ja-JP" altLang="en-US" sz="2400" dirty="0">
                <a:latin typeface="Meiryo UI" panose="020B0604030504040204" pitchFamily="50" charset="-128"/>
                <a:ea typeface="Meiryo UI" panose="020B0604030504040204" pitchFamily="50" charset="-128"/>
              </a:rPr>
              <a:t>分</a:t>
            </a:r>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8</a:t>
            </a:fld>
            <a:endParaRPr lang="en-US"/>
          </a:p>
        </p:txBody>
      </p:sp>
    </p:spTree>
    <p:extLst>
      <p:ext uri="{BB962C8B-B14F-4D97-AF65-F5344CB8AC3E}">
        <p14:creationId xmlns:p14="http://schemas.microsoft.com/office/powerpoint/2010/main" val="297813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AAB16-C0FD-3C4E-9C26-ACC49FF0FE3F}"/>
              </a:ext>
            </a:extLst>
          </p:cNvPr>
          <p:cNvSpPr>
            <a:spLocks noGrp="1"/>
          </p:cNvSpPr>
          <p:nvPr>
            <p:ph type="title"/>
          </p:nvPr>
        </p:nvSpPr>
        <p:spPr>
          <a:xfrm>
            <a:off x="838200" y="552103"/>
            <a:ext cx="10515600" cy="898898"/>
          </a:xfrm>
        </p:spPr>
        <p:txBody>
          <a:bodyPr>
            <a:normAutofit/>
          </a:bodyPr>
          <a:lstStyle/>
          <a:p>
            <a:r>
              <a:rPr lang="ja-JP" altLang="en-US" dirty="0">
                <a:solidFill>
                  <a:schemeClr val="tx1">
                    <a:lumMod val="65000"/>
                    <a:lumOff val="35000"/>
                  </a:schemeClr>
                </a:solidFill>
              </a:rPr>
              <a:t>グループワーク：動画の再撮影・共有</a:t>
            </a:r>
            <a:endParaRPr lang="en-US" dirty="0">
              <a:solidFill>
                <a:schemeClr val="tx1">
                  <a:lumMod val="65000"/>
                  <a:lumOff val="35000"/>
                </a:schemeClr>
              </a:solidFill>
            </a:endParaRPr>
          </a:p>
        </p:txBody>
      </p:sp>
      <p:sp>
        <p:nvSpPr>
          <p:cNvPr id="11" name="Content Placeholder 10">
            <a:extLst>
              <a:ext uri="{FF2B5EF4-FFF2-40B4-BE49-F238E27FC236}">
                <a16:creationId xmlns:a16="http://schemas.microsoft.com/office/drawing/2014/main" xmlns="" id="{FD26E4EA-66DD-0846-8550-E5E3BEB54A59}"/>
              </a:ext>
            </a:extLst>
          </p:cNvPr>
          <p:cNvSpPr>
            <a:spLocks noGrp="1"/>
          </p:cNvSpPr>
          <p:nvPr>
            <p:ph sz="half" idx="1"/>
          </p:nvPr>
        </p:nvSpPr>
        <p:spPr>
          <a:xfrm>
            <a:off x="881741" y="1476070"/>
            <a:ext cx="8907967" cy="4962151"/>
          </a:xfrm>
        </p:spPr>
        <p:txBody>
          <a:bodyPr/>
          <a:lstStyle/>
          <a:p>
            <a:r>
              <a:rPr kumimoji="1" lang="ja-JP" altLang="en-US" dirty="0">
                <a:solidFill>
                  <a:schemeClr val="tx1">
                    <a:lumMod val="65000"/>
                    <a:lumOff val="35000"/>
                  </a:schemeClr>
                </a:solidFill>
                <a:latin typeface="Meiryo UI" panose="020B0604030504040204" pitchFamily="50" charset="-128"/>
                <a:ea typeface="Meiryo UI" panose="020B0604030504040204" pitchFamily="50" charset="-128"/>
              </a:rPr>
              <a:t>撮影場所へグループで移動</a:t>
            </a:r>
            <a:endParaRPr kumimoji="1" lang="en-US" altLang="ja-JP"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ja-JP" altLang="en-US" dirty="0">
                <a:solidFill>
                  <a:schemeClr val="tx1">
                    <a:lumMod val="65000"/>
                    <a:lumOff val="35000"/>
                  </a:schemeClr>
                </a:solidFill>
                <a:latin typeface="Meiryo UI" panose="020B0604030504040204" pitchFamily="50" charset="-128"/>
                <a:ea typeface="Meiryo UI" panose="020B0604030504040204" pitchFamily="50" charset="-128"/>
              </a:rPr>
              <a:t>指導</a:t>
            </a:r>
            <a:r>
              <a:rPr kumimoji="1" lang="ja-JP" altLang="en-US" dirty="0" smtClean="0">
                <a:solidFill>
                  <a:schemeClr val="tx1">
                    <a:lumMod val="65000"/>
                    <a:lumOff val="35000"/>
                  </a:schemeClr>
                </a:solidFill>
                <a:latin typeface="Meiryo UI" panose="020B0604030504040204" pitchFamily="50" charset="-128"/>
                <a:ea typeface="Meiryo UI" panose="020B0604030504040204" pitchFamily="50" charset="-128"/>
              </a:rPr>
              <a:t>案シート</a:t>
            </a:r>
            <a:r>
              <a:rPr kumimoji="1" lang="en-US" altLang="ja-JP" dirty="0" smtClean="0">
                <a:solidFill>
                  <a:schemeClr val="tx1">
                    <a:lumMod val="65000"/>
                    <a:lumOff val="35000"/>
                  </a:schemeClr>
                </a:solidFill>
                <a:latin typeface="Meiryo UI" panose="020B0604030504040204" pitchFamily="50" charset="-128"/>
                <a:ea typeface="Meiryo UI" panose="020B0604030504040204" pitchFamily="50" charset="-128"/>
              </a:rPr>
              <a:t>No.1&amp;No.2</a:t>
            </a:r>
            <a:r>
              <a:rPr kumimoji="1" lang="ja-JP" altLang="en-US" dirty="0">
                <a:solidFill>
                  <a:schemeClr val="tx1">
                    <a:lumMod val="65000"/>
                    <a:lumOff val="35000"/>
                  </a:schemeClr>
                </a:solidFill>
                <a:latin typeface="Meiryo UI" panose="020B0604030504040204" pitchFamily="50" charset="-128"/>
                <a:ea typeface="Meiryo UI" panose="020B0604030504040204" pitchFamily="50" charset="-128"/>
              </a:rPr>
              <a:t>および</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技術指導まとめシートを元に動画撮影の流れについて確認</a:t>
            </a:r>
            <a:endParaRPr lang="en-US" altLang="ja-JP" dirty="0">
              <a:solidFill>
                <a:schemeClr val="tx1">
                  <a:lumMod val="65000"/>
                  <a:lumOff val="35000"/>
                </a:schemeClr>
              </a:solidFill>
            </a:endParaRPr>
          </a:p>
          <a:p>
            <a:r>
              <a:rPr lang="ja-JP" altLang="en-US" dirty="0">
                <a:solidFill>
                  <a:schemeClr val="tx1">
                    <a:lumMod val="65000"/>
                    <a:lumOff val="35000"/>
                  </a:schemeClr>
                </a:solidFill>
              </a:rPr>
              <a:t>お互いのスマートフォンで、動画収録</a:t>
            </a:r>
            <a:endParaRPr lang="en-US" dirty="0">
              <a:solidFill>
                <a:schemeClr val="tx1">
                  <a:lumMod val="65000"/>
                  <a:lumOff val="35000"/>
                </a:schemeClr>
              </a:solidFill>
            </a:endParaRPr>
          </a:p>
          <a:p>
            <a:r>
              <a:rPr lang="ja-JP" altLang="en-US" dirty="0">
                <a:solidFill>
                  <a:schemeClr val="tx1">
                    <a:lumMod val="65000"/>
                    <a:lumOff val="35000"/>
                  </a:schemeClr>
                </a:solidFill>
              </a:rPr>
              <a:t>撮影者に対して、実演側が撮影を指示する</a:t>
            </a:r>
            <a:endParaRPr lang="en-US" dirty="0">
              <a:solidFill>
                <a:schemeClr val="tx1">
                  <a:lumMod val="65000"/>
                  <a:lumOff val="35000"/>
                </a:schemeClr>
              </a:solidFill>
            </a:endParaRPr>
          </a:p>
          <a:p>
            <a:r>
              <a:rPr lang="ja-JP" altLang="en-US" dirty="0">
                <a:solidFill>
                  <a:schemeClr val="tx1">
                    <a:lumMod val="65000"/>
                    <a:lumOff val="35000"/>
                  </a:schemeClr>
                </a:solidFill>
              </a:rPr>
              <a:t>撮影した動画を共有する</a:t>
            </a:r>
            <a:endParaRPr lang="en-US" dirty="0">
              <a:solidFill>
                <a:schemeClr val="tx1">
                  <a:lumMod val="65000"/>
                  <a:lumOff val="35000"/>
                </a:schemeClr>
              </a:solidFill>
            </a:endParaRPr>
          </a:p>
          <a:p>
            <a:r>
              <a:rPr lang="ja-JP" altLang="en-US" dirty="0">
                <a:solidFill>
                  <a:schemeClr val="tx1">
                    <a:lumMod val="65000"/>
                    <a:lumOff val="35000"/>
                  </a:schemeClr>
                </a:solidFill>
              </a:rPr>
              <a:t>必要に応じ</a:t>
            </a:r>
            <a:r>
              <a:rPr lang="ja-JP" altLang="en-US" dirty="0" smtClean="0">
                <a:solidFill>
                  <a:schemeClr val="tx1">
                    <a:lumMod val="65000"/>
                    <a:lumOff val="35000"/>
                  </a:schemeClr>
                </a:solidFill>
              </a:rPr>
              <a:t>、講師へ個別</a:t>
            </a:r>
            <a:r>
              <a:rPr lang="ja-JP" altLang="en-US" dirty="0">
                <a:solidFill>
                  <a:schemeClr val="tx1">
                    <a:lumMod val="65000"/>
                    <a:lumOff val="35000"/>
                  </a:schemeClr>
                </a:solidFill>
              </a:rPr>
              <a:t>相談</a:t>
            </a:r>
            <a:r>
              <a:rPr lang="ja-JP" altLang="en-US" dirty="0" smtClean="0">
                <a:solidFill>
                  <a:schemeClr val="tx1">
                    <a:lumMod val="65000"/>
                    <a:lumOff val="35000"/>
                  </a:schemeClr>
                </a:solidFill>
              </a:rPr>
              <a:t>する</a:t>
            </a:r>
            <a:endParaRPr lang="en-US" altLang="ja-JP" dirty="0">
              <a:solidFill>
                <a:schemeClr val="tx1">
                  <a:lumMod val="65000"/>
                  <a:lumOff val="35000"/>
                </a:schemeClr>
              </a:solidFill>
            </a:endParaRPr>
          </a:p>
        </p:txBody>
      </p:sp>
      <p:sp>
        <p:nvSpPr>
          <p:cNvPr id="10" name="楕円 4">
            <a:extLst>
              <a:ext uri="{FF2B5EF4-FFF2-40B4-BE49-F238E27FC236}">
                <a16:creationId xmlns:a16="http://schemas.microsoft.com/office/drawing/2014/main" xmlns="" id="{52976857-73C0-8244-B7D7-8AD0D9B147EB}"/>
              </a:ext>
            </a:extLst>
          </p:cNvPr>
          <p:cNvSpPr/>
          <p:nvPr/>
        </p:nvSpPr>
        <p:spPr>
          <a:xfrm>
            <a:off x="9746166" y="398326"/>
            <a:ext cx="1918010" cy="1918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smtClean="0">
                <a:latin typeface="Meiryo UI" panose="020B0604030504040204" pitchFamily="50" charset="-128"/>
                <a:ea typeface="Meiryo UI" panose="020B0604030504040204" pitchFamily="50" charset="-128"/>
              </a:rPr>
              <a:t>40</a:t>
            </a:r>
            <a:r>
              <a:rPr kumimoji="1" lang="ja-JP" altLang="en-US" sz="2400" dirty="0">
                <a:latin typeface="Meiryo UI" panose="020B0604030504040204" pitchFamily="50" charset="-128"/>
                <a:ea typeface="Meiryo UI" panose="020B0604030504040204" pitchFamily="50" charset="-128"/>
              </a:rPr>
              <a:t>分</a:t>
            </a:r>
          </a:p>
        </p:txBody>
      </p:sp>
      <p:sp>
        <p:nvSpPr>
          <p:cNvPr id="6" name="Title 1">
            <a:extLst>
              <a:ext uri="{FF2B5EF4-FFF2-40B4-BE49-F238E27FC236}">
                <a16:creationId xmlns:a16="http://schemas.microsoft.com/office/drawing/2014/main" xmlns="" id="{7604658E-68BE-AD44-9C87-7474E6E57AAA}"/>
              </a:ext>
            </a:extLst>
          </p:cNvPr>
          <p:cNvSpPr txBox="1">
            <a:spLocks/>
          </p:cNvSpPr>
          <p:nvPr/>
        </p:nvSpPr>
        <p:spPr>
          <a:xfrm>
            <a:off x="838200" y="5051871"/>
            <a:ext cx="10515600" cy="1304479"/>
          </a:xfrm>
          <a:prstGeom prst="rect">
            <a:avLst/>
          </a:prstGeom>
          <a:solidFill>
            <a:schemeClr val="bg1"/>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eiryo UI" panose="020B0604030504040204" pitchFamily="34" charset="-128"/>
                <a:ea typeface="Meiryo UI" panose="020B0604030504040204" pitchFamily="34" charset="-128"/>
                <a:cs typeface="+mj-cs"/>
              </a:defRPr>
            </a:lvl1pPr>
          </a:lstStyle>
          <a:p>
            <a:r>
              <a:rPr lang="en-US" dirty="0" smtClean="0">
                <a:solidFill>
                  <a:srgbClr val="0070C0"/>
                </a:solidFill>
              </a:rPr>
              <a:t>*</a:t>
            </a:r>
            <a:r>
              <a:rPr lang="ja-JP" altLang="en-US" dirty="0" smtClean="0">
                <a:solidFill>
                  <a:srgbClr val="0070C0"/>
                </a:solidFill>
              </a:rPr>
              <a:t>講師</a:t>
            </a:r>
            <a:r>
              <a:rPr lang="ja-JP" altLang="en-US" dirty="0">
                <a:solidFill>
                  <a:srgbClr val="0070C0"/>
                </a:solidFill>
              </a:rPr>
              <a:t>に</a:t>
            </a:r>
            <a:r>
              <a:rPr lang="ja-JP" altLang="en-US" dirty="0" smtClean="0">
                <a:solidFill>
                  <a:srgbClr val="0070C0"/>
                </a:solidFill>
              </a:rPr>
              <a:t>不明</a:t>
            </a:r>
            <a:r>
              <a:rPr lang="ja-JP" altLang="en-US" dirty="0">
                <a:solidFill>
                  <a:srgbClr val="0070C0"/>
                </a:solidFill>
              </a:rPr>
              <a:t>なことは聞きにきてください。</a:t>
            </a:r>
            <a:endParaRPr lang="en-US" dirty="0">
              <a:solidFill>
                <a:srgbClr val="0070C0"/>
              </a:solidFill>
            </a:endParaRPr>
          </a:p>
        </p:txBody>
      </p:sp>
      <p:sp>
        <p:nvSpPr>
          <p:cNvPr id="3" name="スライド番号プレースホルダー 2"/>
          <p:cNvSpPr>
            <a:spLocks noGrp="1"/>
          </p:cNvSpPr>
          <p:nvPr>
            <p:ph type="sldNum" sz="quarter" idx="12"/>
          </p:nvPr>
        </p:nvSpPr>
        <p:spPr/>
        <p:txBody>
          <a:bodyPr/>
          <a:lstStyle/>
          <a:p>
            <a:fld id="{D9226DAE-D732-0D44-A3A9-3426432CAC1A}" type="slidenum">
              <a:rPr lang="en-US" smtClean="0"/>
              <a:t>9</a:t>
            </a:fld>
            <a:endParaRPr lang="en-US"/>
          </a:p>
        </p:txBody>
      </p:sp>
    </p:spTree>
    <p:extLst>
      <p:ext uri="{BB962C8B-B14F-4D97-AF65-F5344CB8AC3E}">
        <p14:creationId xmlns:p14="http://schemas.microsoft.com/office/powerpoint/2010/main" val="408820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6302</TotalTime>
  <Words>3308</Words>
  <Application>Microsoft Office PowerPoint</Application>
  <PresentationFormat>ワイド画面</PresentationFormat>
  <Paragraphs>518</Paragraphs>
  <Slides>27</Slides>
  <Notes>27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27</vt:i4>
      </vt:variant>
    </vt:vector>
  </HeadingPairs>
  <TitlesOfParts>
    <vt:vector size="33" baseType="lpstr">
      <vt:lpstr>Meiryo UI</vt:lpstr>
      <vt:lpstr>MS Mincho</vt:lpstr>
      <vt:lpstr>游ゴシック</vt:lpstr>
      <vt:lpstr>Arial</vt:lpstr>
      <vt:lpstr>Calibri</vt:lpstr>
      <vt:lpstr>Office Theme</vt:lpstr>
      <vt:lpstr> ICT活用研修</vt:lpstr>
      <vt:lpstr>研修の目標</vt:lpstr>
      <vt:lpstr>対面研修の流れ</vt:lpstr>
      <vt:lpstr>指導案と動画教材</vt:lpstr>
      <vt:lpstr>グループ活動</vt:lpstr>
      <vt:lpstr>グループ毎の発表</vt:lpstr>
      <vt:lpstr>グループ活動</vt:lpstr>
      <vt:lpstr>個人ワーク：授業の動画教材の再設計</vt:lpstr>
      <vt:lpstr>グループワーク：動画の再撮影・共有</vt:lpstr>
      <vt:lpstr>グループ毎の発表</vt:lpstr>
      <vt:lpstr>本研修の自己内省と 最終課題までのアクションプラン</vt:lpstr>
      <vt:lpstr>研修の流れ</vt:lpstr>
      <vt:lpstr>最終課題：作った動画教材の実践</vt:lpstr>
      <vt:lpstr>目標と本日の成果</vt:lpstr>
      <vt:lpstr>個人ワーク：自己評価とアクションプラン</vt:lpstr>
      <vt:lpstr>本研修のまとめ</vt:lpstr>
      <vt:lpstr>IDの観点からの指導案チェックポイント</vt:lpstr>
      <vt:lpstr>　動画教材チェックポイント</vt:lpstr>
      <vt:lpstr>授業での動画教材活用に考慮すべきことは？</vt:lpstr>
      <vt:lpstr>効果的な学習リソースの利用法</vt:lpstr>
      <vt:lpstr>研修の目標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お問い合わせ先</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研修に参加する前に</dc:title>
  <dc:creator>Yoshiko Goda</dc:creator>
  <cp:lastModifiedBy>細野 康男</cp:lastModifiedBy>
  <cp:revision>165</cp:revision>
  <cp:lastPrinted>2019-09-18T11:51:57Z</cp:lastPrinted>
  <dcterms:created xsi:type="dcterms:W3CDTF">2018-11-07T10:07:58Z</dcterms:created>
  <dcterms:modified xsi:type="dcterms:W3CDTF">2020-01-14T06:02:53Z</dcterms:modified>
</cp:coreProperties>
</file>